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handoutMasterIdLst>
    <p:handoutMasterId r:id="rId31"/>
  </p:handoutMasterIdLst>
  <p:sldIdLst>
    <p:sldId id="256" r:id="rId2"/>
    <p:sldId id="257" r:id="rId3"/>
    <p:sldId id="261" r:id="rId4"/>
    <p:sldId id="262" r:id="rId5"/>
    <p:sldId id="263" r:id="rId6"/>
    <p:sldId id="264" r:id="rId7"/>
    <p:sldId id="265" r:id="rId8"/>
    <p:sldId id="266" r:id="rId9"/>
    <p:sldId id="267" r:id="rId10"/>
    <p:sldId id="268" r:id="rId11"/>
    <p:sldId id="283" r:id="rId12"/>
    <p:sldId id="269" r:id="rId13"/>
    <p:sldId id="279" r:id="rId14"/>
    <p:sldId id="270" r:id="rId15"/>
    <p:sldId id="259" r:id="rId16"/>
    <p:sldId id="258" r:id="rId17"/>
    <p:sldId id="271" r:id="rId18"/>
    <p:sldId id="272" r:id="rId19"/>
    <p:sldId id="273" r:id="rId20"/>
    <p:sldId id="274" r:id="rId21"/>
    <p:sldId id="278" r:id="rId22"/>
    <p:sldId id="280" r:id="rId23"/>
    <p:sldId id="281" r:id="rId24"/>
    <p:sldId id="282" r:id="rId25"/>
    <p:sldId id="275" r:id="rId26"/>
    <p:sldId id="276" r:id="rId27"/>
    <p:sldId id="277" r:id="rId28"/>
    <p:sldId id="260"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5" d="100"/>
          <a:sy n="95" d="100"/>
        </p:scale>
        <p:origin x="-1880"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BB63029-D437-EB4D-8CC4-AAC9A2927A2A}" type="datetimeFigureOut">
              <a:rPr lang="en-US" smtClean="0"/>
              <a:t>9/29/15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D1B0A55-EAD6-8D4D-8038-5D84F9E8DAB6}" type="slidenum">
              <a:rPr lang="en-US" smtClean="0"/>
              <a:t>‹#›</a:t>
            </a:fld>
            <a:endParaRPr lang="en-US"/>
          </a:p>
        </p:txBody>
      </p:sp>
    </p:spTree>
    <p:extLst>
      <p:ext uri="{BB962C8B-B14F-4D97-AF65-F5344CB8AC3E}">
        <p14:creationId xmlns:p14="http://schemas.microsoft.com/office/powerpoint/2010/main" val="155945635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3429BF-76AC-A743-B599-09330CFECF48}" type="datetimeFigureOut">
              <a:rPr lang="en-US" smtClean="0"/>
              <a:t>9/29/15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2D4DBE-B702-A441-80B8-77FD338C00C7}" type="slidenum">
              <a:rPr lang="en-US" smtClean="0"/>
              <a:t>‹#›</a:t>
            </a:fld>
            <a:endParaRPr lang="en-US"/>
          </a:p>
        </p:txBody>
      </p:sp>
    </p:spTree>
    <p:extLst>
      <p:ext uri="{BB962C8B-B14F-4D97-AF65-F5344CB8AC3E}">
        <p14:creationId xmlns:p14="http://schemas.microsoft.com/office/powerpoint/2010/main" val="193489117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359898"/>
            <a:ext cx="7406640" cy="1472184"/>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432560" y="1850064"/>
            <a:ext cx="740664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extLst/>
          </a:lstStyle>
          <a:p>
            <a:fld id="{945B05F0-0DA2-0346-8E04-839CD5D638C6}" type="datetime1">
              <a:rPr lang="en-US" smtClean="0"/>
              <a:t>9/29/15</a:t>
            </a:fld>
            <a:endParaRPr lang="en-US"/>
          </a:p>
        </p:txBody>
      </p:sp>
      <p:sp>
        <p:nvSpPr>
          <p:cNvPr id="20" name="Footer Placeholder 19"/>
          <p:cNvSpPr>
            <a:spLocks noGrp="1"/>
          </p:cNvSpPr>
          <p:nvPr>
            <p:ph type="ftr" sz="quarter" idx="11"/>
          </p:nvPr>
        </p:nvSpPr>
        <p:spPr/>
        <p:txBody>
          <a:bodyPr/>
          <a:lstStyle>
            <a:extLst/>
          </a:lstStyle>
          <a:p>
            <a:endParaRPr kumimoji="0" lang="en-US"/>
          </a:p>
        </p:txBody>
      </p:sp>
      <p:sp>
        <p:nvSpPr>
          <p:cNvPr id="10" name="Slide Number Placeholder 9"/>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
        <p:nvSpPr>
          <p:cNvPr id="8" name="Oval 7"/>
          <p:cNvSpPr/>
          <p:nvPr/>
        </p:nvSpPr>
        <p:spPr>
          <a:xfrm>
            <a:off x="921433" y="1413802"/>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1157176" y="1345016"/>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75B54C99-AD00-064C-8DEC-11F524AF05F7}" type="datetime1">
              <a:rPr lang="en-US" smtClean="0"/>
              <a:t>9/29/15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74639"/>
            <a:ext cx="18288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143000" y="274640"/>
            <a:ext cx="55626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6F728481-DD4C-6145-BCAE-221102713484}" type="datetime1">
              <a:rPr lang="en-US" smtClean="0"/>
              <a:t>9/29/15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DEC17ED-38E7-4B4C-95B1-CD17327212C2}" type="datetime1">
              <a:rPr lang="en-US" smtClean="0"/>
              <a:t>9/29/15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54"/>
            <a:ext cx="6858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2578392" y="2600325"/>
            <a:ext cx="6400800" cy="22860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2578392" y="1066800"/>
            <a:ext cx="64008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41A7A101-FC13-1C4E-8C23-71659E91C7D0}" type="datetime1">
              <a:rPr lang="en-US" smtClean="0"/>
              <a:t>9/29/15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
        <p:nvSpPr>
          <p:cNvPr id="10" name="Rectangle 9"/>
          <p:cNvSpPr/>
          <p:nvPr/>
        </p:nvSpPr>
        <p:spPr bwMode="invGray">
          <a:xfrm>
            <a:off x="2286000" y="0"/>
            <a:ext cx="762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2172321" y="2814656"/>
            <a:ext cx="210312"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2408064" y="2745870"/>
            <a:ext cx="64008"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43560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276088" y="1524000"/>
            <a:ext cx="36576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862F1D81-5A45-604A-9921-622759A134DC}" type="datetime1">
              <a:rPr lang="en-US" smtClean="0"/>
              <a:t>9/29/15</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5160336"/>
            <a:ext cx="8229600" cy="114300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63440" y="328278"/>
            <a:ext cx="402336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63440" y="969336"/>
            <a:ext cx="402336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A2A2EF0A-733B-1147-9A83-861A3796DE9E}" type="datetime1">
              <a:rPr lang="en-US" smtClean="0"/>
              <a:t>9/29/15</a:t>
            </a:fld>
            <a:endParaRPr lang="en-US"/>
          </a:p>
        </p:txBody>
      </p:sp>
      <p:sp>
        <p:nvSpPr>
          <p:cNvPr id="8" name="Footer Placeholder 7"/>
          <p:cNvSpPr>
            <a:spLocks noGrp="1"/>
          </p:cNvSpPr>
          <p:nvPr>
            <p:ph type="ftr" sz="quarter" idx="11"/>
          </p:nvPr>
        </p:nvSpPr>
        <p:spPr/>
        <p:txBody>
          <a:bodyPr/>
          <a:lstStyle>
            <a:extLst/>
          </a:lstStyle>
          <a:p>
            <a:endParaRPr kumimoji="0" lang="en-US"/>
          </a:p>
        </p:txBody>
      </p:sp>
      <p:sp>
        <p:nvSpPr>
          <p:cNvPr id="9" name="Slide Number Placeholder 8"/>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320"/>
            <a:ext cx="7498080" cy="1143000"/>
          </a:xfrm>
        </p:spPr>
        <p:txBody>
          <a:bodyPr anchor="ct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B32B7DC6-CC11-F04B-BC4D-259E0F672C5C}" type="datetime1">
              <a:rPr lang="en-US" smtClean="0"/>
              <a:t>9/29/15</a:t>
            </a:fld>
            <a:endParaRPr lang="en-US"/>
          </a:p>
        </p:txBody>
      </p:sp>
      <p:sp>
        <p:nvSpPr>
          <p:cNvPr id="4" name="Footer Placeholder 3"/>
          <p:cNvSpPr>
            <a:spLocks noGrp="1"/>
          </p:cNvSpPr>
          <p:nvPr>
            <p:ph type="ftr" sz="quarter" idx="11"/>
          </p:nvPr>
        </p:nvSpPr>
        <p:spPr/>
        <p:txBody>
          <a:bodyPr/>
          <a:lstStyle>
            <a:extLst/>
          </a:lstStyle>
          <a:p>
            <a:endParaRPr kumimoji="0" lang="en-US"/>
          </a:p>
        </p:txBody>
      </p:sp>
      <p:sp>
        <p:nvSpPr>
          <p:cNvPr id="5" name="Slide Number Placeholder 4"/>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2528F4B6-156C-C64B-A528-B1DBCF9F0DD8}" type="datetime1">
              <a:rPr lang="en-US" smtClean="0"/>
              <a:t>9/29/15</a:t>
            </a:fld>
            <a:endParaRPr lang="en-US"/>
          </a:p>
        </p:txBody>
      </p:sp>
      <p:sp>
        <p:nvSpPr>
          <p:cNvPr id="3" name="Footer Placeholder 2"/>
          <p:cNvSpPr>
            <a:spLocks noGrp="1"/>
          </p:cNvSpPr>
          <p:nvPr>
            <p:ph type="ftr" sz="quarter" idx="11"/>
          </p:nvPr>
        </p:nvSpPr>
        <p:spPr/>
        <p:txBody>
          <a:bodyPr/>
          <a:lstStyle>
            <a:extLst/>
          </a:lstStyle>
          <a:p>
            <a:endParaRPr kumimoji="0" lang="en-US"/>
          </a:p>
        </p:txBody>
      </p:sp>
      <p:sp>
        <p:nvSpPr>
          <p:cNvPr id="4" name="Slide Number Placeholder 3"/>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
        <p:nvSpPr>
          <p:cNvPr id="6" name="Rectangle 5"/>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16778"/>
            <a:ext cx="3810000" cy="1162050"/>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406964"/>
            <a:ext cx="381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2133600"/>
            <a:ext cx="81534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F5EF5D74-FF47-7244-BFE6-2B92E07CA1E7}" type="datetime1">
              <a:rPr lang="en-US" smtClean="0"/>
              <a:t>9/29/15</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1066800"/>
            <a:ext cx="2743200" cy="19812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extLst/>
          </a:lstStyle>
          <a:p>
            <a:fld id="{0D016E13-09D6-B249-B94B-2E069CE05D76}" type="datetime1">
              <a:rPr lang="en-US" smtClean="0"/>
              <a:t>9/29/15</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fld id="{6294C92D-0306-4E69-9CD3-20855E849650}" type="slidenum">
              <a:rPr kumimoji="0" lang="en-US" smtClean="0"/>
              <a:t>‹#›</a:t>
            </a:fld>
            <a:endParaRPr kumimoji="0" lang="en-US"/>
          </a:p>
        </p:txBody>
      </p:sp>
      <p:sp>
        <p:nvSpPr>
          <p:cNvPr id="8" name="Rectangle 7"/>
          <p:cNvSpPr/>
          <p:nvPr/>
        </p:nvSpPr>
        <p:spPr>
          <a:xfrm>
            <a:off x="762000" y="1066800"/>
            <a:ext cx="4572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1143003"/>
            <a:ext cx="44196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smtClean="0"/>
              <a:t>Drag picture to placeholder or click icon to add</a:t>
            </a:r>
            <a:endParaRPr kumimoji="0" lang="en-US" dirty="0"/>
          </a:p>
        </p:txBody>
      </p:sp>
      <p:sp>
        <p:nvSpPr>
          <p:cNvPr id="9" name="Process 8"/>
          <p:cNvSpPr/>
          <p:nvPr/>
        </p:nvSpPr>
        <p:spPr>
          <a:xfrm rot="19468671">
            <a:off x="396725" y="954341"/>
            <a:ext cx="6858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Process 9"/>
          <p:cNvSpPr/>
          <p:nvPr/>
        </p:nvSpPr>
        <p:spPr>
          <a:xfrm rot="2103354" flipH="1">
            <a:off x="5003667" y="936786"/>
            <a:ext cx="649224"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Text Placeholder 3"/>
          <p:cNvSpPr>
            <a:spLocks noGrp="1"/>
          </p:cNvSpPr>
          <p:nvPr>
            <p:ph type="body" sz="half" idx="2"/>
          </p:nvPr>
        </p:nvSpPr>
        <p:spPr>
          <a:xfrm>
            <a:off x="838200" y="4800600"/>
            <a:ext cx="44196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815927" y="-815922"/>
            <a:ext cx="1638887"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168816" y="21102"/>
            <a:ext cx="1702191"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Donut 10"/>
          <p:cNvSpPr/>
          <p:nvPr/>
        </p:nvSpPr>
        <p:spPr>
          <a:xfrm rot="2315675">
            <a:off x="182881" y="1055077"/>
            <a:ext cx="1125717"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Rectangle 11"/>
          <p:cNvSpPr/>
          <p:nvPr/>
        </p:nvSpPr>
        <p:spPr>
          <a:xfrm>
            <a:off x="1012873" y="-54"/>
            <a:ext cx="8131127"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Placeholder 4"/>
          <p:cNvSpPr>
            <a:spLocks noGrp="1"/>
          </p:cNvSpPr>
          <p:nvPr>
            <p:ph type="title"/>
          </p:nvPr>
        </p:nvSpPr>
        <p:spPr>
          <a:xfrm>
            <a:off x="1435608" y="274638"/>
            <a:ext cx="7498080" cy="1143000"/>
          </a:xfrm>
          <a:prstGeom prst="rect">
            <a:avLst/>
          </a:prstGeom>
        </p:spPr>
        <p:txBody>
          <a:bodyPr anchor="ctr">
            <a:normAutofit/>
          </a:bodyPr>
          <a:lstStyle>
            <a:extLst/>
          </a:lstStyle>
          <a:p>
            <a:r>
              <a:rPr kumimoji="0" lang="en-US" smtClean="0"/>
              <a:t>Click to edit Master title style</a:t>
            </a:r>
            <a:endParaRPr kumimoji="0" lang="en-US"/>
          </a:p>
        </p:txBody>
      </p:sp>
      <p:sp>
        <p:nvSpPr>
          <p:cNvPr id="9" name="Text Placeholder 8"/>
          <p:cNvSpPr>
            <a:spLocks noGrp="1"/>
          </p:cNvSpPr>
          <p:nvPr>
            <p:ph type="body" idx="1"/>
          </p:nvPr>
        </p:nvSpPr>
        <p:spPr>
          <a:xfrm>
            <a:off x="1435608" y="1447800"/>
            <a:ext cx="7498080" cy="480060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3581400" y="6305550"/>
            <a:ext cx="21336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pPr algn="r" eaLnBrk="1" latinLnBrk="0" hangingPunct="1"/>
            <a:fld id="{87368CAD-DECD-FA46-B029-FA1710752460}" type="datetime1">
              <a:rPr lang="en-US" smtClean="0"/>
              <a:t>9/29/15</a:t>
            </a:fld>
            <a:endParaRPr lang="en-US" sz="1200">
              <a:solidFill>
                <a:schemeClr val="bg2">
                  <a:shade val="50000"/>
                </a:schemeClr>
              </a:solidFill>
            </a:endParaRPr>
          </a:p>
        </p:txBody>
      </p:sp>
      <p:sp>
        <p:nvSpPr>
          <p:cNvPr id="10" name="Footer Placeholder 9"/>
          <p:cNvSpPr>
            <a:spLocks noGrp="1"/>
          </p:cNvSpPr>
          <p:nvPr>
            <p:ph type="ftr" sz="quarter" idx="3"/>
          </p:nvPr>
        </p:nvSpPr>
        <p:spPr>
          <a:xfrm>
            <a:off x="5715000" y="6305550"/>
            <a:ext cx="28956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kumimoji="0" lang="en-US" sz="1200">
              <a:solidFill>
                <a:schemeClr val="bg2">
                  <a:shade val="50000"/>
                </a:schemeClr>
              </a:solidFill>
              <a:effectLst/>
            </a:endParaRPr>
          </a:p>
        </p:txBody>
      </p:sp>
      <p:sp>
        <p:nvSpPr>
          <p:cNvPr id="22" name="Slide Number Placeholder 21"/>
          <p:cNvSpPr>
            <a:spLocks noGrp="1"/>
          </p:cNvSpPr>
          <p:nvPr>
            <p:ph type="sldNum" sz="quarter" idx="4"/>
          </p:nvPr>
        </p:nvSpPr>
        <p:spPr>
          <a:xfrm>
            <a:off x="8613648" y="6305550"/>
            <a:ext cx="4572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pPr algn="ctr" eaLnBrk="1" latinLnBrk="0" hangingPunct="1"/>
            <a:fld id="{6294C92D-0306-4E69-9CD3-20855E849650}" type="slidenum">
              <a:rPr kumimoji="0" lang="en-US" smtClean="0"/>
              <a:t>‹#›</a:t>
            </a:fld>
            <a:endParaRPr kumimoji="0" lang="en-US" sz="1200">
              <a:solidFill>
                <a:schemeClr val="bg2">
                  <a:shade val="50000"/>
                </a:schemeClr>
              </a:solidFill>
              <a:effectLst/>
            </a:endParaRPr>
          </a:p>
        </p:txBody>
      </p:sp>
      <p:sp>
        <p:nvSpPr>
          <p:cNvPr id="15" name="Rectangle 14"/>
          <p:cNvSpPr/>
          <p:nvPr/>
        </p:nvSpPr>
        <p:spPr bwMode="invGray">
          <a:xfrm>
            <a:off x="1014984" y="-54"/>
            <a:ext cx="73152"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www.netsec.ethz.ch/publications/papers/han_ACComplice_comsnets12.pdf" TargetMode="External"/><Relationship Id="rId4" Type="http://schemas.openxmlformats.org/officeDocument/2006/relationships/hyperlink" Target="https://github.com/qizhong19920114/smartWatch_Navigation_Inference_ProbIN" TargetMode="External"/><Relationship Id="rId1" Type="http://schemas.openxmlformats.org/officeDocument/2006/relationships/slideLayout" Target="../slideLayouts/slideLayout2.xml"/><Relationship Id="rId2" Type="http://schemas.openxmlformats.org/officeDocument/2006/relationships/hyperlink" Target="http://mlt.sv.cmu.edu/joy/publications/ProbIN_MELT2010.pdf"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729628" y="1972457"/>
            <a:ext cx="8204061" cy="1174458"/>
          </a:xfrm>
          <a:prstGeom prst="rect">
            <a:avLst/>
          </a:prstGeom>
        </p:spPr>
        <p:txBody>
          <a:bodyPr anchor="b">
            <a:normAutofit fontScale="97500"/>
          </a:bodyPr>
          <a:lst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a:lstStyle>
          <a:p>
            <a:pPr algn="ctr"/>
            <a:r>
              <a:rPr lang="en-US" dirty="0" smtClean="0"/>
              <a:t>		</a:t>
            </a:r>
            <a:r>
              <a:rPr lang="en-US" sz="3600" dirty="0" smtClean="0">
                <a:solidFill>
                  <a:schemeClr val="tx2"/>
                </a:solidFill>
              </a:rPr>
              <a:t>Navigation </a:t>
            </a:r>
            <a:r>
              <a:rPr lang="en-US" altLang="zh-CN" sz="3600" dirty="0" smtClean="0">
                <a:solidFill>
                  <a:schemeClr val="tx2"/>
                </a:solidFill>
              </a:rPr>
              <a:t>i</a:t>
            </a:r>
            <a:r>
              <a:rPr lang="en-US" sz="3600" dirty="0" smtClean="0">
                <a:solidFill>
                  <a:schemeClr val="tx2"/>
                </a:solidFill>
              </a:rPr>
              <a:t>nference using smartwatch</a:t>
            </a:r>
            <a:endParaRPr lang="en-US" sz="3600" dirty="0">
              <a:solidFill>
                <a:schemeClr val="tx2"/>
              </a:solidFill>
            </a:endParaRPr>
          </a:p>
        </p:txBody>
      </p:sp>
      <p:sp>
        <p:nvSpPr>
          <p:cNvPr id="6" name="TextBox 5"/>
          <p:cNvSpPr txBox="1"/>
          <p:nvPr/>
        </p:nvSpPr>
        <p:spPr>
          <a:xfrm>
            <a:off x="6215353" y="4390742"/>
            <a:ext cx="2405071" cy="923330"/>
          </a:xfrm>
          <a:prstGeom prst="rect">
            <a:avLst/>
          </a:prstGeom>
          <a:noFill/>
        </p:spPr>
        <p:txBody>
          <a:bodyPr wrap="square" rtlCol="0">
            <a:spAutoFit/>
          </a:bodyPr>
          <a:lstStyle/>
          <a:p>
            <a:pPr algn="r"/>
            <a:r>
              <a:rPr lang="en-US" dirty="0" smtClean="0">
                <a:solidFill>
                  <a:srgbClr val="4F271C"/>
                </a:solidFill>
              </a:rPr>
              <a:t>Trey Zhong</a:t>
            </a:r>
          </a:p>
          <a:p>
            <a:pPr algn="r"/>
            <a:endParaRPr lang="en-US" dirty="0">
              <a:solidFill>
                <a:srgbClr val="4F271C"/>
              </a:solidFill>
            </a:endParaRPr>
          </a:p>
          <a:p>
            <a:pPr algn="r"/>
            <a:r>
              <a:rPr lang="en-US" dirty="0" smtClean="0">
                <a:solidFill>
                  <a:srgbClr val="4F271C"/>
                </a:solidFill>
              </a:rPr>
              <a:t>Sep/28/2015</a:t>
            </a:r>
            <a:endParaRPr lang="en-US" dirty="0">
              <a:solidFill>
                <a:srgbClr val="4F271C"/>
              </a:solidFill>
            </a:endParaRPr>
          </a:p>
        </p:txBody>
      </p:sp>
      <p:sp>
        <p:nvSpPr>
          <p:cNvPr id="7" name="TextBox 6"/>
          <p:cNvSpPr txBox="1"/>
          <p:nvPr/>
        </p:nvSpPr>
        <p:spPr>
          <a:xfrm>
            <a:off x="4715561" y="3377493"/>
            <a:ext cx="3904863" cy="523220"/>
          </a:xfrm>
          <a:prstGeom prst="rect">
            <a:avLst/>
          </a:prstGeom>
          <a:noFill/>
        </p:spPr>
        <p:txBody>
          <a:bodyPr wrap="square" rtlCol="0">
            <a:spAutoFit/>
          </a:bodyPr>
          <a:lstStyle/>
          <a:p>
            <a:r>
              <a:rPr lang="en-US" altLang="zh-CN" sz="2800" dirty="0" smtClean="0">
                <a:solidFill>
                  <a:schemeClr val="tx2"/>
                </a:solidFill>
              </a:rPr>
              <a:t>-----</a:t>
            </a:r>
            <a:r>
              <a:rPr lang="zh-CN" altLang="en-US" sz="2800" dirty="0" smtClean="0">
                <a:solidFill>
                  <a:schemeClr val="tx2"/>
                </a:solidFill>
              </a:rPr>
              <a:t> </a:t>
            </a:r>
            <a:r>
              <a:rPr lang="en-US" altLang="zh-CN" sz="2800" dirty="0" smtClean="0">
                <a:solidFill>
                  <a:schemeClr val="tx2"/>
                </a:solidFill>
              </a:rPr>
              <a:t>feasibility study</a:t>
            </a:r>
            <a:r>
              <a:rPr lang="zh-CN" altLang="en-US" sz="2800" dirty="0" smtClean="0">
                <a:solidFill>
                  <a:schemeClr val="tx2"/>
                </a:solidFill>
              </a:rPr>
              <a:t> </a:t>
            </a:r>
            <a:r>
              <a:rPr lang="en-US" altLang="zh-CN" sz="2800" dirty="0" smtClean="0">
                <a:solidFill>
                  <a:schemeClr val="tx2"/>
                </a:solidFill>
              </a:rPr>
              <a:t>stage</a:t>
            </a:r>
            <a:r>
              <a:rPr lang="zh-CN" altLang="en-US" sz="2800" dirty="0" smtClean="0">
                <a:solidFill>
                  <a:schemeClr val="tx2"/>
                </a:solidFill>
              </a:rPr>
              <a:t> </a:t>
            </a:r>
            <a:endParaRPr lang="en-US" sz="2800" dirty="0">
              <a:solidFill>
                <a:schemeClr val="tx2"/>
              </a:solidFill>
            </a:endParaRPr>
          </a:p>
        </p:txBody>
      </p:sp>
      <p:sp>
        <p:nvSpPr>
          <p:cNvPr id="8" name="Slide Number Placeholder 7"/>
          <p:cNvSpPr>
            <a:spLocks noGrp="1"/>
          </p:cNvSpPr>
          <p:nvPr>
            <p:ph type="sldNum" sz="quarter" idx="12"/>
          </p:nvPr>
        </p:nvSpPr>
        <p:spPr/>
        <p:txBody>
          <a:bodyPr/>
          <a:lstStyle/>
          <a:p>
            <a:fld id="{6294C92D-0306-4E69-9CD3-20855E849650}" type="slidenum">
              <a:rPr kumimoji="0" lang="en-US" smtClean="0"/>
              <a:t>1</a:t>
            </a:fld>
            <a:endParaRPr kumimoji="0" lang="en-US"/>
          </a:p>
        </p:txBody>
      </p:sp>
    </p:spTree>
    <p:extLst>
      <p:ext uri="{BB962C8B-B14F-4D97-AF65-F5344CB8AC3E}">
        <p14:creationId xmlns:p14="http://schemas.microsoft.com/office/powerpoint/2010/main" val="73705350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10</a:t>
            </a:fld>
            <a:endParaRPr kumimoji="0" lang="en-US"/>
          </a:p>
        </p:txBody>
      </p:sp>
      <p:sp>
        <p:nvSpPr>
          <p:cNvPr id="7" name="Title 1"/>
          <p:cNvSpPr>
            <a:spLocks noGrp="1"/>
          </p:cNvSpPr>
          <p:nvPr>
            <p:ph type="title"/>
          </p:nvPr>
        </p:nvSpPr>
        <p:spPr>
          <a:xfrm>
            <a:off x="1248450" y="435059"/>
            <a:ext cx="7708392" cy="1143000"/>
          </a:xfrm>
        </p:spPr>
        <p:txBody>
          <a:bodyPr>
            <a:noAutofit/>
          </a:bodyPr>
          <a:lstStyle/>
          <a:p>
            <a:r>
              <a:rPr lang="en-US" altLang="zh-CN" sz="3900" dirty="0">
                <a:solidFill>
                  <a:schemeClr val="tx2"/>
                </a:solidFill>
              </a:rPr>
              <a:t>Methodology</a:t>
            </a:r>
            <a:r>
              <a:rPr lang="zh-CN" altLang="en-US" sz="3900" dirty="0"/>
              <a:t> </a:t>
            </a:r>
            <a:r>
              <a:rPr lang="en-US" altLang="zh-CN" sz="3900" dirty="0" smtClean="0">
                <a:solidFill>
                  <a:srgbClr val="4F271C"/>
                </a:solidFill>
              </a:rPr>
              <a:t>-</a:t>
            </a:r>
            <a:r>
              <a:rPr lang="en-US" altLang="zh-CN" sz="3900" dirty="0">
                <a:solidFill>
                  <a:srgbClr val="4F271C"/>
                </a:solidFill>
              </a:rPr>
              <a:t>--</a:t>
            </a:r>
            <a:r>
              <a:rPr lang="zh-CN" altLang="en-US" sz="3900" dirty="0">
                <a:solidFill>
                  <a:srgbClr val="4F271C"/>
                </a:solidFill>
              </a:rPr>
              <a:t> </a:t>
            </a:r>
            <a:r>
              <a:rPr lang="zh-CN" altLang="zh-CN" sz="4000" dirty="0" smtClean="0">
                <a:solidFill>
                  <a:srgbClr val="4F271C"/>
                </a:solidFill>
              </a:rPr>
              <a:t>T</a:t>
            </a:r>
            <a:r>
              <a:rPr lang="en-US" altLang="zh-CN" sz="4000" dirty="0" smtClean="0">
                <a:solidFill>
                  <a:srgbClr val="4F271C"/>
                </a:solidFill>
              </a:rPr>
              <a:t>rain</a:t>
            </a:r>
            <a:r>
              <a:rPr lang="zh-CN" altLang="en-US" sz="4000" dirty="0" smtClean="0">
                <a:solidFill>
                  <a:srgbClr val="4F271C"/>
                </a:solidFill>
              </a:rPr>
              <a:t> </a:t>
            </a:r>
            <a:r>
              <a:rPr lang="en-US" altLang="zh-CN" sz="4000" dirty="0">
                <a:solidFill>
                  <a:srgbClr val="4F271C"/>
                </a:solidFill>
              </a:rPr>
              <a:t>the</a:t>
            </a:r>
            <a:r>
              <a:rPr lang="zh-CN" altLang="en-US" sz="4000" dirty="0">
                <a:solidFill>
                  <a:srgbClr val="4F271C"/>
                </a:solidFill>
              </a:rPr>
              <a:t> </a:t>
            </a:r>
            <a:r>
              <a:rPr lang="en-US" altLang="zh-CN" sz="4000" dirty="0">
                <a:solidFill>
                  <a:schemeClr val="tx2"/>
                </a:solidFill>
              </a:rPr>
              <a:t>model</a:t>
            </a:r>
            <a:br>
              <a:rPr lang="en-US" altLang="zh-CN" sz="4000" dirty="0">
                <a:solidFill>
                  <a:schemeClr val="tx2"/>
                </a:solidFill>
              </a:rPr>
            </a:br>
            <a:endParaRPr lang="en-US" altLang="zh-CN" sz="4000" dirty="0">
              <a:solidFill>
                <a:schemeClr val="tx2"/>
              </a:solidFill>
            </a:endParaRPr>
          </a:p>
        </p:txBody>
      </p:sp>
      <p:pic>
        <p:nvPicPr>
          <p:cNvPr id="10" name="Picture 9" descr="Screen Shot 2015-09-29 at 8.13.4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6012" y="2038935"/>
            <a:ext cx="7454900" cy="495300"/>
          </a:xfrm>
          <a:prstGeom prst="rect">
            <a:avLst/>
          </a:prstGeom>
        </p:spPr>
      </p:pic>
      <p:pic>
        <p:nvPicPr>
          <p:cNvPr id="11" name="Picture 10" descr="Screen Shot 2015-09-29 at 8.13.5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3089" y="4941303"/>
            <a:ext cx="5854700" cy="952500"/>
          </a:xfrm>
          <a:prstGeom prst="rect">
            <a:avLst/>
          </a:prstGeom>
        </p:spPr>
      </p:pic>
      <p:pic>
        <p:nvPicPr>
          <p:cNvPr id="12" name="Picture 11" descr="Screen Shot 2015-09-29 at 8.14.0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4763" y="2860842"/>
            <a:ext cx="6540500" cy="1409700"/>
          </a:xfrm>
          <a:prstGeom prst="rect">
            <a:avLst/>
          </a:prstGeom>
        </p:spPr>
      </p:pic>
    </p:spTree>
    <p:extLst>
      <p:ext uri="{BB962C8B-B14F-4D97-AF65-F5344CB8AC3E}">
        <p14:creationId xmlns:p14="http://schemas.microsoft.com/office/powerpoint/2010/main" val="102707157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sz="4400" dirty="0">
                <a:solidFill>
                  <a:schemeClr val="tx2"/>
                </a:solidFill>
              </a:rPr>
              <a:t>Methodology</a:t>
            </a:r>
            <a:r>
              <a:rPr lang="zh-CN" altLang="en-US" sz="4400" dirty="0"/>
              <a:t> </a:t>
            </a:r>
            <a:r>
              <a:rPr lang="en-US" altLang="zh-CN" sz="4400" dirty="0">
                <a:solidFill>
                  <a:srgbClr val="4F271C"/>
                </a:solidFill>
              </a:rPr>
              <a:t>---</a:t>
            </a:r>
            <a:r>
              <a:rPr lang="zh-CN" altLang="en-US" sz="4400" dirty="0">
                <a:solidFill>
                  <a:srgbClr val="4F271C"/>
                </a:solidFill>
              </a:rPr>
              <a:t> </a:t>
            </a:r>
            <a:r>
              <a:rPr lang="zh-CN" altLang="zh-CN" sz="4400" dirty="0">
                <a:solidFill>
                  <a:srgbClr val="4F271C"/>
                </a:solidFill>
              </a:rPr>
              <a:t>T</a:t>
            </a:r>
            <a:r>
              <a:rPr lang="en-US" altLang="zh-CN" sz="4400" dirty="0">
                <a:solidFill>
                  <a:srgbClr val="4F271C"/>
                </a:solidFill>
              </a:rPr>
              <a:t>rain</a:t>
            </a:r>
            <a:r>
              <a:rPr lang="zh-CN" altLang="en-US" sz="4400" dirty="0">
                <a:solidFill>
                  <a:srgbClr val="4F271C"/>
                </a:solidFill>
              </a:rPr>
              <a:t> </a:t>
            </a:r>
            <a:r>
              <a:rPr lang="en-US" altLang="zh-CN" sz="4400" dirty="0">
                <a:solidFill>
                  <a:srgbClr val="4F271C"/>
                </a:solidFill>
              </a:rPr>
              <a:t>the</a:t>
            </a:r>
            <a:r>
              <a:rPr lang="zh-CN" altLang="en-US" sz="4400" dirty="0">
                <a:solidFill>
                  <a:srgbClr val="4F271C"/>
                </a:solidFill>
              </a:rPr>
              <a:t> </a:t>
            </a:r>
            <a:r>
              <a:rPr lang="en-US" altLang="zh-CN" sz="4400" dirty="0">
                <a:solidFill>
                  <a:schemeClr val="tx2"/>
                </a:solidFill>
              </a:rPr>
              <a:t>model</a:t>
            </a:r>
            <a:br>
              <a:rPr lang="en-US" altLang="zh-CN" sz="4400" dirty="0">
                <a:solidFill>
                  <a:schemeClr val="tx2"/>
                </a:solidFill>
              </a:rPr>
            </a:br>
            <a:endParaRPr lang="en-US" dirty="0"/>
          </a:p>
        </p:txBody>
      </p:sp>
      <p:sp>
        <p:nvSpPr>
          <p:cNvPr id="4" name="Slide Number Placeholder 3"/>
          <p:cNvSpPr>
            <a:spLocks noGrp="1"/>
          </p:cNvSpPr>
          <p:nvPr>
            <p:ph type="sldNum" sz="quarter" idx="12"/>
          </p:nvPr>
        </p:nvSpPr>
        <p:spPr/>
        <p:txBody>
          <a:bodyPr/>
          <a:lstStyle/>
          <a:p>
            <a:fld id="{6294C92D-0306-4E69-9CD3-20855E849650}" type="slidenum">
              <a:rPr kumimoji="0" lang="en-US" smtClean="0"/>
              <a:t>11</a:t>
            </a:fld>
            <a:endParaRPr kumimoji="0" lang="en-US"/>
          </a:p>
        </p:txBody>
      </p:sp>
      <p:pic>
        <p:nvPicPr>
          <p:cNvPr id="5" name="Picture 4" descr="Screen Shot 2015-09-29 at 7.22.4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6946" y="1158533"/>
            <a:ext cx="3786587" cy="5458836"/>
          </a:xfrm>
          <a:prstGeom prst="rect">
            <a:avLst/>
          </a:prstGeom>
        </p:spPr>
      </p:pic>
      <p:pic>
        <p:nvPicPr>
          <p:cNvPr id="6" name="Picture 5" descr="Screen Shot 2015-09-29 at 8.13.2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8148" y="1047751"/>
            <a:ext cx="3822700" cy="939800"/>
          </a:xfrm>
          <a:prstGeom prst="rect">
            <a:avLst/>
          </a:prstGeom>
        </p:spPr>
      </p:pic>
      <p:pic>
        <p:nvPicPr>
          <p:cNvPr id="8" name="Picture 7" descr="Screen Shot 2015-09-29 at 8.18.5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7188" y="2128588"/>
            <a:ext cx="3746500" cy="876300"/>
          </a:xfrm>
          <a:prstGeom prst="rect">
            <a:avLst/>
          </a:prstGeom>
        </p:spPr>
      </p:pic>
      <p:sp>
        <p:nvSpPr>
          <p:cNvPr id="9" name="TextBox 8"/>
          <p:cNvSpPr txBox="1"/>
          <p:nvPr/>
        </p:nvSpPr>
        <p:spPr>
          <a:xfrm>
            <a:off x="5641475" y="3368843"/>
            <a:ext cx="2972174" cy="2862323"/>
          </a:xfrm>
          <a:prstGeom prst="rect">
            <a:avLst/>
          </a:prstGeom>
          <a:noFill/>
        </p:spPr>
        <p:txBody>
          <a:bodyPr wrap="square" rtlCol="0">
            <a:spAutoFit/>
          </a:bodyPr>
          <a:lstStyle/>
          <a:p>
            <a:pPr marL="285750" indent="-285750">
              <a:buFontTx/>
              <a:buChar char="•"/>
            </a:pPr>
            <a:r>
              <a:rPr lang="en-US" dirty="0"/>
              <a:t>s</a:t>
            </a:r>
            <a:r>
              <a:rPr lang="en-US" baseline="-25000" dirty="0" smtClean="0"/>
              <a:t>k</a:t>
            </a:r>
            <a:r>
              <a:rPr lang="en-US" dirty="0" smtClean="0"/>
              <a:t> is the starting position</a:t>
            </a:r>
          </a:p>
          <a:p>
            <a:pPr marL="285750" indent="-285750">
              <a:buFontTx/>
              <a:buChar char="•"/>
            </a:pPr>
            <a:r>
              <a:rPr lang="en-US" smtClean="0"/>
              <a:t>e</a:t>
            </a:r>
            <a:r>
              <a:rPr lang="en-US" baseline="-25000" smtClean="0"/>
              <a:t>k</a:t>
            </a:r>
            <a:r>
              <a:rPr lang="en-US" smtClean="0"/>
              <a:t> </a:t>
            </a:r>
            <a:r>
              <a:rPr lang="en-US" dirty="0" smtClean="0"/>
              <a:t>is the </a:t>
            </a:r>
            <a:r>
              <a:rPr lang="en-US" smtClean="0"/>
              <a:t>ending position </a:t>
            </a:r>
            <a:endParaRPr lang="en-US" dirty="0" smtClean="0"/>
          </a:p>
          <a:p>
            <a:pPr marL="285750" indent="-285750">
              <a:buFontTx/>
              <a:buChar char="•"/>
            </a:pPr>
            <a:r>
              <a:rPr lang="en-US" dirty="0" smtClean="0"/>
              <a:t>M</a:t>
            </a:r>
            <a:r>
              <a:rPr lang="en-US" baseline="-25000" dirty="0" smtClean="0"/>
              <a:t>k</a:t>
            </a:r>
            <a:r>
              <a:rPr lang="en-US" dirty="0" smtClean="0"/>
              <a:t>, D</a:t>
            </a:r>
            <a:r>
              <a:rPr lang="en-US" baseline="-25000" dirty="0" smtClean="0"/>
              <a:t>k</a:t>
            </a:r>
            <a:r>
              <a:rPr lang="en-US" dirty="0" smtClean="0"/>
              <a:t> is a sequence of motion label and displacement label</a:t>
            </a:r>
          </a:p>
          <a:p>
            <a:pPr marL="285750" indent="-285750">
              <a:buFontTx/>
              <a:buChar char="•"/>
            </a:pPr>
            <a:r>
              <a:rPr lang="en-US" dirty="0" smtClean="0"/>
              <a:t>Every (inner) iteration is a prediction of a sequence of n displacement labels given n motion labels. </a:t>
            </a:r>
          </a:p>
          <a:p>
            <a:endParaRPr lang="en-US" dirty="0"/>
          </a:p>
        </p:txBody>
      </p:sp>
    </p:spTree>
    <p:extLst>
      <p:ext uri="{BB962C8B-B14F-4D97-AF65-F5344CB8AC3E}">
        <p14:creationId xmlns:p14="http://schemas.microsoft.com/office/powerpoint/2010/main" val="15834903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12</a:t>
            </a:fld>
            <a:endParaRPr kumimoji="0" lang="en-US"/>
          </a:p>
        </p:txBody>
      </p:sp>
      <p:sp>
        <p:nvSpPr>
          <p:cNvPr id="6" name="Title 1"/>
          <p:cNvSpPr>
            <a:spLocks noGrp="1"/>
          </p:cNvSpPr>
          <p:nvPr>
            <p:ph type="title"/>
          </p:nvPr>
        </p:nvSpPr>
        <p:spPr>
          <a:xfrm>
            <a:off x="1248450" y="435059"/>
            <a:ext cx="7708392" cy="1143000"/>
          </a:xfrm>
        </p:spPr>
        <p:txBody>
          <a:bodyPr>
            <a:noAutofit/>
          </a:bodyPr>
          <a:lstStyle/>
          <a:p>
            <a:r>
              <a:rPr lang="en-US" altLang="zh-CN" sz="3900" dirty="0" smtClean="0">
                <a:solidFill>
                  <a:schemeClr val="tx2"/>
                </a:solidFill>
              </a:rPr>
              <a:t>Methodology</a:t>
            </a:r>
            <a:r>
              <a:rPr lang="zh-CN" altLang="en-US" sz="3900" dirty="0" smtClean="0"/>
              <a:t> </a:t>
            </a:r>
            <a:r>
              <a:rPr lang="en-US" altLang="zh-CN" sz="3900" dirty="0" smtClean="0">
                <a:solidFill>
                  <a:srgbClr val="4F271C"/>
                </a:solidFill>
              </a:rPr>
              <a:t>---</a:t>
            </a:r>
            <a:r>
              <a:rPr lang="zh-CN" altLang="en-US" sz="3900" dirty="0" smtClean="0">
                <a:solidFill>
                  <a:srgbClr val="4F271C"/>
                </a:solidFill>
              </a:rPr>
              <a:t> </a:t>
            </a:r>
            <a:r>
              <a:rPr lang="en-US" altLang="zh-CN" sz="3900" dirty="0" smtClean="0">
                <a:solidFill>
                  <a:srgbClr val="4F271C"/>
                </a:solidFill>
              </a:rPr>
              <a:t>Evaluate</a:t>
            </a:r>
            <a:r>
              <a:rPr lang="zh-CN" altLang="en-US" sz="3900" dirty="0" smtClean="0">
                <a:solidFill>
                  <a:srgbClr val="4F271C"/>
                </a:solidFill>
              </a:rPr>
              <a:t> </a:t>
            </a:r>
            <a:r>
              <a:rPr lang="en-US" altLang="zh-CN" sz="4000" dirty="0" smtClean="0">
                <a:solidFill>
                  <a:srgbClr val="4F271C"/>
                </a:solidFill>
              </a:rPr>
              <a:t>the</a:t>
            </a:r>
            <a:r>
              <a:rPr lang="zh-CN" altLang="en-US" sz="4000" dirty="0" smtClean="0">
                <a:solidFill>
                  <a:srgbClr val="4F271C"/>
                </a:solidFill>
              </a:rPr>
              <a:t> </a:t>
            </a:r>
            <a:r>
              <a:rPr lang="en-US" altLang="zh-CN" sz="4000" dirty="0" smtClean="0">
                <a:solidFill>
                  <a:schemeClr val="tx2"/>
                </a:solidFill>
              </a:rPr>
              <a:t>model</a:t>
            </a:r>
            <a:br>
              <a:rPr lang="en-US" altLang="zh-CN" sz="4000" dirty="0" smtClean="0">
                <a:solidFill>
                  <a:schemeClr val="tx2"/>
                </a:solidFill>
              </a:rPr>
            </a:br>
            <a:endParaRPr lang="en-US" altLang="zh-CN" sz="4000" dirty="0">
              <a:solidFill>
                <a:schemeClr val="tx2"/>
              </a:solidFill>
            </a:endParaRPr>
          </a:p>
        </p:txBody>
      </p:sp>
      <p:pic>
        <p:nvPicPr>
          <p:cNvPr id="9" name="Picture 8" descr="ActualPathWithUtur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8078" y="1578059"/>
            <a:ext cx="4161012" cy="2138947"/>
          </a:xfrm>
          <a:prstGeom prst="rect">
            <a:avLst/>
          </a:prstGeom>
        </p:spPr>
      </p:pic>
      <p:pic>
        <p:nvPicPr>
          <p:cNvPr id="10" name="Picture 9" descr="PredictedPathWithUtur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8078" y="4017956"/>
            <a:ext cx="4161013" cy="2209077"/>
          </a:xfrm>
          <a:prstGeom prst="rect">
            <a:avLst/>
          </a:prstGeom>
        </p:spPr>
      </p:pic>
      <p:sp>
        <p:nvSpPr>
          <p:cNvPr id="11" name="Rectangle 10"/>
          <p:cNvSpPr/>
          <p:nvPr/>
        </p:nvSpPr>
        <p:spPr>
          <a:xfrm>
            <a:off x="6114742" y="1024061"/>
            <a:ext cx="2366416" cy="369332"/>
          </a:xfrm>
          <a:prstGeom prst="rect">
            <a:avLst/>
          </a:prstGeom>
        </p:spPr>
        <p:txBody>
          <a:bodyPr wrap="none">
            <a:spAutoFit/>
          </a:bodyPr>
          <a:lstStyle/>
          <a:p>
            <a:r>
              <a:rPr lang="en-US" dirty="0"/>
              <a:t>(</a:t>
            </a:r>
            <a:r>
              <a:rPr lang="en-US" dirty="0" smtClean="0"/>
              <a:t>with </a:t>
            </a:r>
            <a:r>
              <a:rPr lang="en-US" dirty="0"/>
              <a:t>gyro sensor data)</a:t>
            </a:r>
            <a:endParaRPr lang="en-US" dirty="0"/>
          </a:p>
        </p:txBody>
      </p:sp>
    </p:spTree>
    <p:extLst>
      <p:ext uri="{BB962C8B-B14F-4D97-AF65-F5344CB8AC3E}">
        <p14:creationId xmlns:p14="http://schemas.microsoft.com/office/powerpoint/2010/main" val="375701021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5608" y="274638"/>
            <a:ext cx="7708392" cy="1143000"/>
          </a:xfrm>
        </p:spPr>
        <p:txBody>
          <a:bodyPr>
            <a:normAutofit fontScale="90000"/>
          </a:bodyPr>
          <a:lstStyle/>
          <a:p>
            <a:r>
              <a:rPr lang="en-US" altLang="zh-CN" sz="4400" dirty="0">
                <a:solidFill>
                  <a:schemeClr val="tx2"/>
                </a:solidFill>
              </a:rPr>
              <a:t>Methodology</a:t>
            </a:r>
            <a:r>
              <a:rPr lang="zh-CN" altLang="en-US" sz="4400" dirty="0"/>
              <a:t> </a:t>
            </a:r>
            <a:r>
              <a:rPr lang="en-US" altLang="zh-CN" sz="4400" dirty="0">
                <a:solidFill>
                  <a:srgbClr val="4F271C"/>
                </a:solidFill>
              </a:rPr>
              <a:t>---</a:t>
            </a:r>
            <a:r>
              <a:rPr lang="zh-CN" altLang="en-US" sz="4400" dirty="0">
                <a:solidFill>
                  <a:srgbClr val="4F271C"/>
                </a:solidFill>
              </a:rPr>
              <a:t> </a:t>
            </a:r>
            <a:r>
              <a:rPr lang="en-US" altLang="zh-CN" sz="4400" dirty="0">
                <a:solidFill>
                  <a:srgbClr val="4F271C"/>
                </a:solidFill>
              </a:rPr>
              <a:t>Evaluate</a:t>
            </a:r>
            <a:r>
              <a:rPr lang="zh-CN" altLang="en-US" sz="4400" dirty="0">
                <a:solidFill>
                  <a:srgbClr val="4F271C"/>
                </a:solidFill>
              </a:rPr>
              <a:t> </a:t>
            </a:r>
            <a:r>
              <a:rPr lang="en-US" altLang="zh-CN" sz="4400" dirty="0">
                <a:solidFill>
                  <a:srgbClr val="4F271C"/>
                </a:solidFill>
              </a:rPr>
              <a:t>the</a:t>
            </a:r>
            <a:r>
              <a:rPr lang="zh-CN" altLang="en-US" sz="4400" dirty="0">
                <a:solidFill>
                  <a:srgbClr val="4F271C"/>
                </a:solidFill>
              </a:rPr>
              <a:t> </a:t>
            </a:r>
            <a:r>
              <a:rPr lang="en-US" altLang="zh-CN" sz="4400" dirty="0">
                <a:solidFill>
                  <a:schemeClr val="tx2"/>
                </a:solidFill>
              </a:rPr>
              <a:t>model</a:t>
            </a:r>
            <a:br>
              <a:rPr lang="en-US" altLang="zh-CN" sz="4400" dirty="0">
                <a:solidFill>
                  <a:schemeClr val="tx2"/>
                </a:solidFill>
              </a:rPr>
            </a:br>
            <a:endParaRPr lang="en-US" dirty="0"/>
          </a:p>
        </p:txBody>
      </p:sp>
      <p:pic>
        <p:nvPicPr>
          <p:cNvPr id="5" name="Content Placeholder 4" descr="Screen Shot 2015-09-27 at 2.48.40 PM.png"/>
          <p:cNvPicPr>
            <a:picLocks noGrp="1" noChangeAspect="1"/>
          </p:cNvPicPr>
          <p:nvPr>
            <p:ph idx="1"/>
          </p:nvPr>
        </p:nvPicPr>
        <p:blipFill>
          <a:blip r:embed="rId2">
            <a:extLst>
              <a:ext uri="{28A0092B-C50C-407E-A947-70E740481C1C}">
                <a14:useLocalDpi xmlns:a14="http://schemas.microsoft.com/office/drawing/2010/main" val="0"/>
              </a:ext>
            </a:extLst>
          </a:blip>
          <a:srcRect l="8913" r="8913"/>
          <a:stretch>
            <a:fillRect/>
          </a:stretch>
        </p:blipFill>
        <p:spPr>
          <a:xfrm>
            <a:off x="1435608" y="3882024"/>
            <a:ext cx="4161161" cy="2664158"/>
          </a:xfrm>
        </p:spPr>
      </p:pic>
      <p:sp>
        <p:nvSpPr>
          <p:cNvPr id="4" name="Slide Number Placeholder 3"/>
          <p:cNvSpPr>
            <a:spLocks noGrp="1"/>
          </p:cNvSpPr>
          <p:nvPr>
            <p:ph type="sldNum" sz="quarter" idx="12"/>
          </p:nvPr>
        </p:nvSpPr>
        <p:spPr/>
        <p:txBody>
          <a:bodyPr/>
          <a:lstStyle/>
          <a:p>
            <a:fld id="{6294C92D-0306-4E69-9CD3-20855E849650}" type="slidenum">
              <a:rPr kumimoji="0" lang="en-US" smtClean="0"/>
              <a:t>13</a:t>
            </a:fld>
            <a:endParaRPr kumimoji="0" lang="en-US"/>
          </a:p>
        </p:txBody>
      </p:sp>
      <p:pic>
        <p:nvPicPr>
          <p:cNvPr id="6" name="Picture 5" descr="Screen Shot 2015-09-27 at 2.52.5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5608" y="1417638"/>
            <a:ext cx="4161161" cy="2259263"/>
          </a:xfrm>
          <a:prstGeom prst="rect">
            <a:avLst/>
          </a:prstGeom>
        </p:spPr>
      </p:pic>
      <p:sp>
        <p:nvSpPr>
          <p:cNvPr id="7" name="TextBox 6"/>
          <p:cNvSpPr txBox="1"/>
          <p:nvPr/>
        </p:nvSpPr>
        <p:spPr>
          <a:xfrm>
            <a:off x="5895474" y="884808"/>
            <a:ext cx="2847474" cy="369332"/>
          </a:xfrm>
          <a:prstGeom prst="rect">
            <a:avLst/>
          </a:prstGeom>
          <a:noFill/>
        </p:spPr>
        <p:txBody>
          <a:bodyPr wrap="square" rtlCol="0">
            <a:spAutoFit/>
          </a:bodyPr>
          <a:lstStyle/>
          <a:p>
            <a:r>
              <a:rPr lang="en-US" dirty="0" smtClean="0"/>
              <a:t>(without gyro sensor data)</a:t>
            </a:r>
            <a:endParaRPr lang="en-US" dirty="0"/>
          </a:p>
        </p:txBody>
      </p:sp>
    </p:spTree>
    <p:extLst>
      <p:ext uri="{BB962C8B-B14F-4D97-AF65-F5344CB8AC3E}">
        <p14:creationId xmlns:p14="http://schemas.microsoft.com/office/powerpoint/2010/main" val="19844021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14</a:t>
            </a:fld>
            <a:endParaRPr kumimoji="0" lang="en-US"/>
          </a:p>
        </p:txBody>
      </p:sp>
      <p:sp>
        <p:nvSpPr>
          <p:cNvPr id="6" name="Title 1"/>
          <p:cNvSpPr>
            <a:spLocks noGrp="1"/>
          </p:cNvSpPr>
          <p:nvPr>
            <p:ph type="title"/>
          </p:nvPr>
        </p:nvSpPr>
        <p:spPr>
          <a:xfrm>
            <a:off x="1248450" y="435059"/>
            <a:ext cx="7708392" cy="1143000"/>
          </a:xfrm>
        </p:spPr>
        <p:txBody>
          <a:bodyPr>
            <a:noAutofit/>
          </a:bodyPr>
          <a:lstStyle/>
          <a:p>
            <a:r>
              <a:rPr lang="en-US" altLang="zh-CN" sz="3900" dirty="0">
                <a:solidFill>
                  <a:schemeClr val="tx2"/>
                </a:solidFill>
              </a:rPr>
              <a:t>Methodology</a:t>
            </a:r>
            <a:r>
              <a:rPr lang="zh-CN" altLang="en-US" sz="3900" dirty="0"/>
              <a:t> </a:t>
            </a:r>
            <a:r>
              <a:rPr lang="en-US" altLang="zh-CN" sz="3900" dirty="0" smtClean="0">
                <a:solidFill>
                  <a:srgbClr val="4F271C"/>
                </a:solidFill>
              </a:rPr>
              <a:t>-</a:t>
            </a:r>
            <a:r>
              <a:rPr lang="en-US" altLang="zh-CN" sz="3900" dirty="0">
                <a:solidFill>
                  <a:srgbClr val="4F271C"/>
                </a:solidFill>
              </a:rPr>
              <a:t>--</a:t>
            </a:r>
            <a:r>
              <a:rPr lang="zh-CN" altLang="en-US" sz="3900" dirty="0">
                <a:solidFill>
                  <a:srgbClr val="4F271C"/>
                </a:solidFill>
              </a:rPr>
              <a:t> </a:t>
            </a:r>
            <a:r>
              <a:rPr lang="en-US" altLang="zh-CN" sz="3900" dirty="0" smtClean="0">
                <a:solidFill>
                  <a:srgbClr val="4F271C"/>
                </a:solidFill>
              </a:rPr>
              <a:t>Road</a:t>
            </a:r>
            <a:r>
              <a:rPr lang="zh-CN" altLang="en-US" sz="3900" dirty="0" smtClean="0">
                <a:solidFill>
                  <a:srgbClr val="4F271C"/>
                </a:solidFill>
              </a:rPr>
              <a:t> </a:t>
            </a:r>
            <a:r>
              <a:rPr lang="en-US" altLang="zh-CN" sz="3900" dirty="0" smtClean="0">
                <a:solidFill>
                  <a:srgbClr val="4F271C"/>
                </a:solidFill>
              </a:rPr>
              <a:t>mapping</a:t>
            </a:r>
            <a:r>
              <a:rPr lang="en-US" altLang="zh-CN" sz="4000" dirty="0">
                <a:solidFill>
                  <a:schemeClr val="tx2"/>
                </a:solidFill>
              </a:rPr>
              <a:t/>
            </a:r>
            <a:br>
              <a:rPr lang="en-US" altLang="zh-CN" sz="4000" dirty="0">
                <a:solidFill>
                  <a:schemeClr val="tx2"/>
                </a:solidFill>
              </a:rPr>
            </a:br>
            <a:endParaRPr lang="en-US" altLang="zh-CN" sz="4000" dirty="0">
              <a:solidFill>
                <a:schemeClr val="tx2"/>
              </a:solidFill>
            </a:endParaRPr>
          </a:p>
        </p:txBody>
      </p:sp>
      <p:sp>
        <p:nvSpPr>
          <p:cNvPr id="7" name="TextBox 6"/>
          <p:cNvSpPr txBox="1"/>
          <p:nvPr/>
        </p:nvSpPr>
        <p:spPr>
          <a:xfrm>
            <a:off x="1443789" y="1778000"/>
            <a:ext cx="1737895" cy="369332"/>
          </a:xfrm>
          <a:prstGeom prst="rect">
            <a:avLst/>
          </a:prstGeom>
          <a:noFill/>
        </p:spPr>
        <p:txBody>
          <a:bodyPr wrap="square" rtlCol="0">
            <a:spAutoFit/>
          </a:bodyPr>
          <a:lstStyle/>
          <a:p>
            <a:endParaRPr lang="en-US" dirty="0"/>
          </a:p>
        </p:txBody>
      </p:sp>
      <p:sp>
        <p:nvSpPr>
          <p:cNvPr id="8" name="Content Placeholder 2"/>
          <p:cNvSpPr>
            <a:spLocks noGrp="1"/>
          </p:cNvSpPr>
          <p:nvPr>
            <p:ph idx="1"/>
          </p:nvPr>
        </p:nvSpPr>
        <p:spPr>
          <a:xfrm>
            <a:off x="1435608" y="1447800"/>
            <a:ext cx="7498080" cy="4800600"/>
          </a:xfrm>
        </p:spPr>
        <p:txBody>
          <a:bodyPr/>
          <a:lstStyle/>
          <a:p>
            <a:r>
              <a:rPr lang="en-US" altLang="zh-CN" dirty="0" smtClean="0"/>
              <a:t>We</a:t>
            </a:r>
            <a:r>
              <a:rPr lang="zh-CN" altLang="en-US" dirty="0" smtClean="0"/>
              <a:t> </a:t>
            </a:r>
            <a:r>
              <a:rPr lang="en-US" altLang="zh-CN" dirty="0" smtClean="0"/>
              <a:t>don’t</a:t>
            </a:r>
            <a:r>
              <a:rPr lang="zh-CN" altLang="en-US" dirty="0" smtClean="0"/>
              <a:t> </a:t>
            </a:r>
            <a:r>
              <a:rPr lang="en-US" altLang="zh-CN" dirty="0" smtClean="0"/>
              <a:t>have</a:t>
            </a:r>
            <a:r>
              <a:rPr lang="zh-CN" altLang="en-US" dirty="0" smtClean="0"/>
              <a:t> </a:t>
            </a:r>
            <a:r>
              <a:rPr lang="en-US" altLang="zh-CN" dirty="0" smtClean="0"/>
              <a:t>the</a:t>
            </a:r>
            <a:r>
              <a:rPr lang="zh-CN" altLang="en-US" dirty="0" smtClean="0"/>
              <a:t> </a:t>
            </a:r>
            <a:r>
              <a:rPr lang="zh-CN" altLang="zh-CN" dirty="0" smtClean="0"/>
              <a:t>G</a:t>
            </a:r>
            <a:r>
              <a:rPr lang="en-US" altLang="zh-CN" dirty="0" smtClean="0"/>
              <a:t>IS</a:t>
            </a:r>
            <a:r>
              <a:rPr lang="zh-CN" altLang="en-US" dirty="0" smtClean="0"/>
              <a:t> </a:t>
            </a:r>
            <a:r>
              <a:rPr lang="en-US" altLang="zh-CN" dirty="0" smtClean="0"/>
              <a:t>data</a:t>
            </a:r>
            <a:r>
              <a:rPr lang="zh-CN" altLang="en-US" dirty="0" smtClean="0"/>
              <a:t> </a:t>
            </a:r>
            <a:r>
              <a:rPr lang="en-US" altLang="zh-CN" dirty="0" smtClean="0"/>
              <a:t>yet</a:t>
            </a:r>
            <a:r>
              <a:rPr lang="zh-CN" altLang="en-US" dirty="0" smtClean="0"/>
              <a:t> </a:t>
            </a:r>
            <a:endParaRPr lang="en-US" dirty="0"/>
          </a:p>
        </p:txBody>
      </p:sp>
    </p:spTree>
    <p:extLst>
      <p:ext uri="{BB962C8B-B14F-4D97-AF65-F5344CB8AC3E}">
        <p14:creationId xmlns:p14="http://schemas.microsoft.com/office/powerpoint/2010/main" val="424210810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15</a:t>
            </a:fld>
            <a:endParaRPr kumimoji="0" lang="en-US"/>
          </a:p>
        </p:txBody>
      </p:sp>
      <p:sp>
        <p:nvSpPr>
          <p:cNvPr id="5" name="TextBox 4"/>
          <p:cNvSpPr txBox="1"/>
          <p:nvPr/>
        </p:nvSpPr>
        <p:spPr>
          <a:xfrm>
            <a:off x="3634630" y="676572"/>
            <a:ext cx="2796909" cy="646331"/>
          </a:xfrm>
          <a:prstGeom prst="rect">
            <a:avLst/>
          </a:prstGeom>
          <a:noFill/>
        </p:spPr>
        <p:txBody>
          <a:bodyPr wrap="square" rtlCol="0">
            <a:spAutoFit/>
          </a:bodyPr>
          <a:lstStyle/>
          <a:p>
            <a:r>
              <a:rPr lang="en-US" altLang="zh-CN" sz="3600" dirty="0" smtClean="0">
                <a:solidFill>
                  <a:srgbClr val="4F271C"/>
                </a:solidFill>
              </a:rPr>
              <a:t>Conclusion</a:t>
            </a:r>
            <a:endParaRPr lang="en-US" sz="3600" dirty="0">
              <a:solidFill>
                <a:srgbClr val="4F271C"/>
              </a:solidFill>
            </a:endParaRPr>
          </a:p>
        </p:txBody>
      </p:sp>
      <p:sp>
        <p:nvSpPr>
          <p:cNvPr id="6" name="TextBox 5"/>
          <p:cNvSpPr txBox="1"/>
          <p:nvPr/>
        </p:nvSpPr>
        <p:spPr>
          <a:xfrm>
            <a:off x="1978526" y="1609770"/>
            <a:ext cx="2045369" cy="2462213"/>
          </a:xfrm>
          <a:prstGeom prst="rect">
            <a:avLst/>
          </a:prstGeom>
          <a:noFill/>
        </p:spPr>
        <p:txBody>
          <a:bodyPr wrap="square" rtlCol="0">
            <a:spAutoFit/>
          </a:bodyPr>
          <a:lstStyle/>
          <a:p>
            <a:r>
              <a:rPr lang="zh-CN" altLang="zh-CN" sz="2800" dirty="0" smtClean="0">
                <a:solidFill>
                  <a:srgbClr val="4F271C"/>
                </a:solidFill>
              </a:rPr>
              <a:t>I</a:t>
            </a:r>
            <a:r>
              <a:rPr lang="en-US" altLang="zh-CN" sz="2800" dirty="0" smtClean="0">
                <a:solidFill>
                  <a:srgbClr val="4F271C"/>
                </a:solidFill>
              </a:rPr>
              <a:t>t’s</a:t>
            </a:r>
            <a:r>
              <a:rPr lang="zh-CN" altLang="en-US" sz="2800" dirty="0" smtClean="0">
                <a:solidFill>
                  <a:srgbClr val="4F271C"/>
                </a:solidFill>
              </a:rPr>
              <a:t> </a:t>
            </a:r>
            <a:r>
              <a:rPr lang="en-US" altLang="zh-CN" sz="2800" dirty="0" smtClean="0">
                <a:solidFill>
                  <a:srgbClr val="4F271C"/>
                </a:solidFill>
              </a:rPr>
              <a:t>feasible!!!</a:t>
            </a:r>
            <a:r>
              <a:rPr lang="zh-CN" altLang="en-US" sz="2800" dirty="0" smtClean="0">
                <a:solidFill>
                  <a:srgbClr val="4F271C"/>
                </a:solidFill>
              </a:rPr>
              <a:t> </a:t>
            </a:r>
            <a:endParaRPr lang="en-US" sz="2800" dirty="0" smtClean="0">
              <a:solidFill>
                <a:srgbClr val="4F271C"/>
              </a:solidFill>
            </a:endParaRPr>
          </a:p>
          <a:p>
            <a:pPr marL="285750" indent="-285750">
              <a:buFontTx/>
              <a:buChar char="•"/>
            </a:pPr>
            <a:endParaRPr lang="en-US" dirty="0"/>
          </a:p>
          <a:p>
            <a:r>
              <a:rPr lang="en-US" dirty="0"/>
              <a:t>	</a:t>
            </a:r>
          </a:p>
          <a:p>
            <a:r>
              <a:rPr lang="en-US" dirty="0"/>
              <a:t>	</a:t>
            </a:r>
          </a:p>
          <a:p>
            <a:r>
              <a:rPr lang="en-US" dirty="0"/>
              <a:t>	</a:t>
            </a:r>
            <a:r>
              <a:rPr lang="en-US" dirty="0" smtClean="0"/>
              <a:t> </a:t>
            </a:r>
            <a:endParaRPr lang="en-US" dirty="0"/>
          </a:p>
          <a:p>
            <a:endParaRPr lang="en-US" dirty="0"/>
          </a:p>
          <a:p>
            <a:r>
              <a:rPr lang="en-US" dirty="0"/>
              <a:t>	</a:t>
            </a:r>
          </a:p>
          <a:p>
            <a:r>
              <a:rPr lang="en-US" dirty="0"/>
              <a:t>	</a:t>
            </a:r>
          </a:p>
        </p:txBody>
      </p:sp>
      <p:pic>
        <p:nvPicPr>
          <p:cNvPr id="7" name="Picture 6" descr="check-mark-guy.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13505" y="2393950"/>
            <a:ext cx="4292600" cy="3911600"/>
          </a:xfrm>
          <a:prstGeom prst="rect">
            <a:avLst/>
          </a:prstGeom>
        </p:spPr>
      </p:pic>
    </p:spTree>
    <p:extLst>
      <p:ext uri="{BB962C8B-B14F-4D97-AF65-F5344CB8AC3E}">
        <p14:creationId xmlns:p14="http://schemas.microsoft.com/office/powerpoint/2010/main" val="142639618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22316" y="695158"/>
            <a:ext cx="2366210" cy="646331"/>
          </a:xfrm>
          <a:prstGeom prst="rect">
            <a:avLst/>
          </a:prstGeom>
          <a:noFill/>
        </p:spPr>
        <p:txBody>
          <a:bodyPr wrap="square" rtlCol="0">
            <a:spAutoFit/>
          </a:bodyPr>
          <a:lstStyle/>
          <a:p>
            <a:r>
              <a:rPr lang="en-US" altLang="zh-CN" sz="3600" dirty="0" smtClean="0">
                <a:solidFill>
                  <a:schemeClr val="tx2"/>
                </a:solidFill>
              </a:rPr>
              <a:t>Discussion</a:t>
            </a:r>
            <a:endParaRPr lang="en-US" sz="3600" dirty="0">
              <a:solidFill>
                <a:schemeClr val="tx2"/>
              </a:solidFill>
            </a:endParaRPr>
          </a:p>
        </p:txBody>
      </p:sp>
      <p:sp>
        <p:nvSpPr>
          <p:cNvPr id="5" name="TextBox 4"/>
          <p:cNvSpPr txBox="1"/>
          <p:nvPr/>
        </p:nvSpPr>
        <p:spPr>
          <a:xfrm>
            <a:off x="2205789" y="1609770"/>
            <a:ext cx="5427579" cy="5755423"/>
          </a:xfrm>
          <a:prstGeom prst="rect">
            <a:avLst/>
          </a:prstGeom>
          <a:noFill/>
        </p:spPr>
        <p:txBody>
          <a:bodyPr wrap="square" rtlCol="0">
            <a:spAutoFit/>
          </a:bodyPr>
          <a:lstStyle/>
          <a:p>
            <a:pPr marL="285750" indent="-285750">
              <a:buFontTx/>
              <a:buChar char="•"/>
            </a:pPr>
            <a:r>
              <a:rPr lang="en-US" sz="2800" dirty="0" smtClean="0">
                <a:solidFill>
                  <a:srgbClr val="4F271C"/>
                </a:solidFill>
              </a:rPr>
              <a:t>Hand position</a:t>
            </a:r>
            <a:r>
              <a:rPr lang="en-US" sz="2800" dirty="0" smtClean="0">
                <a:solidFill>
                  <a:srgbClr val="4F271C"/>
                </a:solidFill>
              </a:rPr>
              <a:t> matters</a:t>
            </a:r>
            <a:endParaRPr lang="en-US" sz="2800" dirty="0" smtClean="0">
              <a:solidFill>
                <a:srgbClr val="4F271C"/>
              </a:solidFill>
            </a:endParaRPr>
          </a:p>
          <a:p>
            <a:pPr marL="285750" indent="-285750">
              <a:buFontTx/>
              <a:buChar char="•"/>
            </a:pPr>
            <a:r>
              <a:rPr lang="en-US" altLang="zh-CN" sz="2800" dirty="0" smtClean="0">
                <a:solidFill>
                  <a:srgbClr val="4F271C"/>
                </a:solidFill>
              </a:rPr>
              <a:t>Effect</a:t>
            </a:r>
            <a:r>
              <a:rPr lang="zh-CN" altLang="en-US" sz="2800" dirty="0" smtClean="0">
                <a:solidFill>
                  <a:srgbClr val="4F271C"/>
                </a:solidFill>
              </a:rPr>
              <a:t> </a:t>
            </a:r>
            <a:r>
              <a:rPr lang="en-US" sz="2800" dirty="0" smtClean="0">
                <a:solidFill>
                  <a:srgbClr val="4F271C"/>
                </a:solidFill>
              </a:rPr>
              <a:t>of </a:t>
            </a:r>
            <a:r>
              <a:rPr lang="en-US" altLang="zh-CN" sz="2800" dirty="0" smtClean="0">
                <a:solidFill>
                  <a:srgbClr val="4F271C"/>
                </a:solidFill>
              </a:rPr>
              <a:t>traffic</a:t>
            </a:r>
            <a:r>
              <a:rPr lang="en-US" sz="2800" dirty="0" smtClean="0">
                <a:solidFill>
                  <a:srgbClr val="4F271C"/>
                </a:solidFill>
              </a:rPr>
              <a:t> </a:t>
            </a:r>
            <a:r>
              <a:rPr lang="en-US" altLang="zh-CN" sz="2800" dirty="0" smtClean="0">
                <a:solidFill>
                  <a:srgbClr val="4F271C"/>
                </a:solidFill>
              </a:rPr>
              <a:t>and</a:t>
            </a:r>
            <a:r>
              <a:rPr lang="zh-CN" altLang="en-US" sz="2800" dirty="0" smtClean="0">
                <a:solidFill>
                  <a:srgbClr val="4F271C"/>
                </a:solidFill>
              </a:rPr>
              <a:t> </a:t>
            </a:r>
            <a:r>
              <a:rPr lang="en-US" altLang="zh-CN" sz="2800" dirty="0" smtClean="0">
                <a:solidFill>
                  <a:srgbClr val="4F271C"/>
                </a:solidFill>
              </a:rPr>
              <a:t>stop</a:t>
            </a:r>
            <a:r>
              <a:rPr lang="zh-CN" altLang="en-US" sz="2800" dirty="0" smtClean="0">
                <a:solidFill>
                  <a:srgbClr val="4F271C"/>
                </a:solidFill>
              </a:rPr>
              <a:t> </a:t>
            </a:r>
            <a:r>
              <a:rPr lang="en-US" altLang="zh-CN" sz="2800" dirty="0" smtClean="0">
                <a:solidFill>
                  <a:srgbClr val="4F271C"/>
                </a:solidFill>
              </a:rPr>
              <a:t>sign</a:t>
            </a:r>
            <a:endParaRPr lang="en-US" sz="2800" dirty="0">
              <a:solidFill>
                <a:srgbClr val="4F271C"/>
              </a:solidFill>
            </a:endParaRPr>
          </a:p>
          <a:p>
            <a:pPr marL="285750" indent="-285750">
              <a:buFontTx/>
              <a:buChar char="•"/>
            </a:pPr>
            <a:r>
              <a:rPr lang="en-US" altLang="zh-CN" sz="2800" dirty="0" smtClean="0">
                <a:solidFill>
                  <a:srgbClr val="4F271C"/>
                </a:solidFill>
              </a:rPr>
              <a:t>Effect</a:t>
            </a:r>
            <a:r>
              <a:rPr lang="zh-CN" altLang="en-US" sz="2800" dirty="0" smtClean="0">
                <a:solidFill>
                  <a:srgbClr val="4F271C"/>
                </a:solidFill>
              </a:rPr>
              <a:t> </a:t>
            </a:r>
            <a:r>
              <a:rPr lang="en-US" altLang="zh-CN" sz="2800" dirty="0" smtClean="0">
                <a:solidFill>
                  <a:srgbClr val="4F271C"/>
                </a:solidFill>
              </a:rPr>
              <a:t>of</a:t>
            </a:r>
            <a:r>
              <a:rPr lang="zh-CN" altLang="en-US" sz="2800" dirty="0" smtClean="0">
                <a:solidFill>
                  <a:srgbClr val="4F271C"/>
                </a:solidFill>
              </a:rPr>
              <a:t> </a:t>
            </a:r>
            <a:r>
              <a:rPr lang="en-US" altLang="zh-CN" sz="2800" dirty="0" smtClean="0">
                <a:solidFill>
                  <a:srgbClr val="4F271C"/>
                </a:solidFill>
              </a:rPr>
              <a:t>gyro</a:t>
            </a:r>
            <a:r>
              <a:rPr lang="zh-CN" altLang="en-US" sz="2800" dirty="0" smtClean="0">
                <a:solidFill>
                  <a:srgbClr val="4F271C"/>
                </a:solidFill>
              </a:rPr>
              <a:t> </a:t>
            </a:r>
            <a:r>
              <a:rPr lang="en-US" altLang="zh-CN" sz="2800" dirty="0" smtClean="0">
                <a:solidFill>
                  <a:srgbClr val="4F271C"/>
                </a:solidFill>
              </a:rPr>
              <a:t>sensor</a:t>
            </a:r>
            <a:r>
              <a:rPr lang="zh-CN" altLang="en-US" sz="2800" dirty="0" smtClean="0">
                <a:solidFill>
                  <a:srgbClr val="4F271C"/>
                </a:solidFill>
              </a:rPr>
              <a:t> </a:t>
            </a:r>
            <a:r>
              <a:rPr lang="en-US" altLang="zh-CN" sz="2800" dirty="0" smtClean="0">
                <a:solidFill>
                  <a:srgbClr val="4F271C"/>
                </a:solidFill>
              </a:rPr>
              <a:t>data</a:t>
            </a:r>
            <a:r>
              <a:rPr lang="zh-CN" altLang="en-US" sz="2800" dirty="0" smtClean="0">
                <a:solidFill>
                  <a:srgbClr val="4F271C"/>
                </a:solidFill>
              </a:rPr>
              <a:t> </a:t>
            </a:r>
            <a:endParaRPr lang="en-US" altLang="zh-CN" sz="2800" dirty="0" smtClean="0">
              <a:solidFill>
                <a:srgbClr val="4F271C"/>
              </a:solidFill>
            </a:endParaRPr>
          </a:p>
          <a:p>
            <a:pPr marL="285750" indent="-285750">
              <a:buFontTx/>
              <a:buChar char="•"/>
            </a:pPr>
            <a:r>
              <a:rPr lang="en-US" sz="2800" dirty="0" smtClean="0">
                <a:solidFill>
                  <a:srgbClr val="4F271C"/>
                </a:solidFill>
              </a:rPr>
              <a:t>What </a:t>
            </a:r>
            <a:r>
              <a:rPr lang="en-US" altLang="zh-CN" sz="2800" dirty="0" smtClean="0">
                <a:solidFill>
                  <a:srgbClr val="4F271C"/>
                </a:solidFill>
              </a:rPr>
              <a:t>I</a:t>
            </a:r>
            <a:r>
              <a:rPr lang="en-US" sz="2800" dirty="0" smtClean="0">
                <a:solidFill>
                  <a:srgbClr val="4F271C"/>
                </a:solidFill>
              </a:rPr>
              <a:t> </a:t>
            </a:r>
            <a:r>
              <a:rPr lang="en-US" sz="2800" dirty="0">
                <a:solidFill>
                  <a:srgbClr val="4F271C"/>
                </a:solidFill>
              </a:rPr>
              <a:t>have done different from the </a:t>
            </a:r>
            <a:r>
              <a:rPr lang="en-US" sz="2800" dirty="0" smtClean="0">
                <a:solidFill>
                  <a:srgbClr val="4F271C"/>
                </a:solidFill>
              </a:rPr>
              <a:t>paper</a:t>
            </a:r>
            <a:r>
              <a:rPr lang="en-US" altLang="zh-CN" sz="2800" dirty="0" smtClean="0">
                <a:solidFill>
                  <a:srgbClr val="4F271C"/>
                </a:solidFill>
              </a:rPr>
              <a:t>?</a:t>
            </a:r>
          </a:p>
          <a:p>
            <a:pPr marL="285750" indent="-285750">
              <a:buFontTx/>
              <a:buChar char="•"/>
            </a:pPr>
            <a:r>
              <a:rPr lang="en-US" sz="2800" dirty="0">
                <a:solidFill>
                  <a:srgbClr val="4F271C"/>
                </a:solidFill>
              </a:rPr>
              <a:t>Effect of different </a:t>
            </a:r>
            <a:r>
              <a:rPr lang="en-US" altLang="zh-CN" sz="2800" dirty="0" smtClean="0">
                <a:solidFill>
                  <a:srgbClr val="4F271C"/>
                </a:solidFill>
              </a:rPr>
              <a:t>numbers</a:t>
            </a:r>
            <a:r>
              <a:rPr lang="zh-CN" altLang="en-US" sz="2800" dirty="0" smtClean="0">
                <a:solidFill>
                  <a:srgbClr val="4F271C"/>
                </a:solidFill>
              </a:rPr>
              <a:t> </a:t>
            </a:r>
            <a:r>
              <a:rPr lang="en-US" altLang="zh-CN" sz="2800" dirty="0" smtClean="0">
                <a:solidFill>
                  <a:srgbClr val="4F271C"/>
                </a:solidFill>
              </a:rPr>
              <a:t>of</a:t>
            </a:r>
            <a:r>
              <a:rPr lang="zh-CN" altLang="en-US" sz="2800" dirty="0" smtClean="0">
                <a:solidFill>
                  <a:srgbClr val="4F271C"/>
                </a:solidFill>
              </a:rPr>
              <a:t> </a:t>
            </a:r>
            <a:r>
              <a:rPr lang="en-US" sz="2800" dirty="0" smtClean="0">
                <a:solidFill>
                  <a:srgbClr val="4F271C"/>
                </a:solidFill>
              </a:rPr>
              <a:t>c</a:t>
            </a:r>
            <a:r>
              <a:rPr lang="en-US" sz="2800" dirty="0" smtClean="0">
                <a:solidFill>
                  <a:srgbClr val="4F271C"/>
                </a:solidFill>
              </a:rPr>
              <a:t>lustering </a:t>
            </a:r>
            <a:r>
              <a:rPr lang="en-US" altLang="zh-CN" sz="2800" dirty="0" smtClean="0">
                <a:solidFill>
                  <a:srgbClr val="4F271C"/>
                </a:solidFill>
              </a:rPr>
              <a:t>centroids</a:t>
            </a:r>
            <a:r>
              <a:rPr lang="zh-CN" altLang="en-US" sz="2800" dirty="0">
                <a:solidFill>
                  <a:srgbClr val="4F271C"/>
                </a:solidFill>
              </a:rPr>
              <a:t> </a:t>
            </a:r>
            <a:endParaRPr lang="en-US" altLang="zh-CN" sz="2800" dirty="0" smtClean="0">
              <a:solidFill>
                <a:srgbClr val="4F271C"/>
              </a:solidFill>
            </a:endParaRPr>
          </a:p>
          <a:p>
            <a:pPr marL="285750" indent="-285750">
              <a:buFontTx/>
              <a:buChar char="•"/>
            </a:pPr>
            <a:r>
              <a:rPr lang="en-US" sz="2800" dirty="0">
                <a:solidFill>
                  <a:srgbClr val="4F271C"/>
                </a:solidFill>
              </a:rPr>
              <a:t>Advice on road selection </a:t>
            </a:r>
          </a:p>
          <a:p>
            <a:pPr marL="285750" indent="-285750">
              <a:buFontTx/>
              <a:buChar char="•"/>
            </a:pPr>
            <a:endParaRPr lang="en-US" dirty="0" smtClean="0"/>
          </a:p>
          <a:p>
            <a:pPr marL="285750" indent="-285750">
              <a:buFontTx/>
              <a:buChar char="•"/>
            </a:pPr>
            <a:endParaRPr lang="en-US" dirty="0"/>
          </a:p>
          <a:p>
            <a:r>
              <a:rPr lang="en-US" dirty="0"/>
              <a:t>	</a:t>
            </a:r>
          </a:p>
          <a:p>
            <a:r>
              <a:rPr lang="en-US" dirty="0"/>
              <a:t>	</a:t>
            </a:r>
          </a:p>
          <a:p>
            <a:r>
              <a:rPr lang="en-US" dirty="0"/>
              <a:t>	</a:t>
            </a:r>
            <a:r>
              <a:rPr lang="en-US" dirty="0" smtClean="0"/>
              <a:t> </a:t>
            </a:r>
            <a:endParaRPr lang="en-US" dirty="0"/>
          </a:p>
          <a:p>
            <a:endParaRPr lang="en-US" dirty="0"/>
          </a:p>
          <a:p>
            <a:r>
              <a:rPr lang="en-US" dirty="0"/>
              <a:t>	</a:t>
            </a:r>
          </a:p>
          <a:p>
            <a:r>
              <a:rPr lang="en-US" dirty="0"/>
              <a:t>	</a:t>
            </a:r>
          </a:p>
        </p:txBody>
      </p:sp>
      <p:sp>
        <p:nvSpPr>
          <p:cNvPr id="6" name="Slide Number Placeholder 5"/>
          <p:cNvSpPr>
            <a:spLocks noGrp="1"/>
          </p:cNvSpPr>
          <p:nvPr>
            <p:ph type="sldNum" sz="quarter" idx="12"/>
          </p:nvPr>
        </p:nvSpPr>
        <p:spPr/>
        <p:txBody>
          <a:bodyPr/>
          <a:lstStyle/>
          <a:p>
            <a:fld id="{6294C92D-0306-4E69-9CD3-20855E849650}" type="slidenum">
              <a:rPr kumimoji="0" lang="en-US" smtClean="0"/>
              <a:t>16</a:t>
            </a:fld>
            <a:endParaRPr kumimoji="0" lang="en-US"/>
          </a:p>
        </p:txBody>
      </p:sp>
    </p:spTree>
    <p:extLst>
      <p:ext uri="{BB962C8B-B14F-4D97-AF65-F5344CB8AC3E}">
        <p14:creationId xmlns:p14="http://schemas.microsoft.com/office/powerpoint/2010/main" val="312097932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Discussion --- hand position</a:t>
            </a:r>
            <a:endParaRPr lang="en-US" dirty="0"/>
          </a:p>
        </p:txBody>
      </p:sp>
      <p:sp>
        <p:nvSpPr>
          <p:cNvPr id="3" name="Content Placeholder 2"/>
          <p:cNvSpPr>
            <a:spLocks noGrp="1"/>
          </p:cNvSpPr>
          <p:nvPr>
            <p:ph idx="1"/>
          </p:nvPr>
        </p:nvSpPr>
        <p:spPr/>
        <p:txBody>
          <a:bodyPr/>
          <a:lstStyle/>
          <a:p>
            <a:r>
              <a:rPr lang="en-US" dirty="0" smtClean="0"/>
              <a:t>During the experiment</a:t>
            </a:r>
            <a:r>
              <a:rPr lang="en-US" altLang="zh-CN" dirty="0" smtClean="0"/>
              <a:t>,</a:t>
            </a:r>
            <a:r>
              <a:rPr lang="zh-CN" altLang="en-US" dirty="0" smtClean="0"/>
              <a:t> </a:t>
            </a:r>
            <a:r>
              <a:rPr lang="en-US" dirty="0" smtClean="0"/>
              <a:t> </a:t>
            </a:r>
            <a:r>
              <a:rPr lang="en-US" altLang="zh-CN" dirty="0" smtClean="0"/>
              <a:t>the</a:t>
            </a:r>
            <a:r>
              <a:rPr lang="zh-CN" altLang="en-US" dirty="0" smtClean="0"/>
              <a:t> </a:t>
            </a:r>
            <a:r>
              <a:rPr lang="en-US" altLang="zh-CN" dirty="0" smtClean="0"/>
              <a:t>driver</a:t>
            </a:r>
            <a:r>
              <a:rPr lang="zh-CN" altLang="en-US" dirty="0" smtClean="0"/>
              <a:t>‘</a:t>
            </a:r>
            <a:r>
              <a:rPr lang="en-US" altLang="zh-CN" dirty="0" smtClean="0"/>
              <a:t>s</a:t>
            </a:r>
            <a:r>
              <a:rPr lang="zh-CN" altLang="en-US" dirty="0" smtClean="0"/>
              <a:t> </a:t>
            </a:r>
            <a:r>
              <a:rPr lang="en-US" altLang="zh-CN" dirty="0" smtClean="0"/>
              <a:t>hand</a:t>
            </a:r>
            <a:r>
              <a:rPr lang="zh-CN" altLang="en-US" dirty="0" smtClean="0"/>
              <a:t> </a:t>
            </a:r>
            <a:r>
              <a:rPr lang="en-US" altLang="zh-CN" dirty="0" smtClean="0"/>
              <a:t>position</a:t>
            </a:r>
            <a:r>
              <a:rPr lang="zh-CN" altLang="en-US" dirty="0" smtClean="0"/>
              <a:t> </a:t>
            </a:r>
            <a:r>
              <a:rPr lang="en-US" altLang="zh-CN" dirty="0" smtClean="0"/>
              <a:t>is</a:t>
            </a:r>
            <a:r>
              <a:rPr lang="zh-CN" altLang="en-US" dirty="0" smtClean="0"/>
              <a:t> </a:t>
            </a:r>
            <a:r>
              <a:rPr lang="en-US" altLang="zh-CN" dirty="0" smtClean="0"/>
              <a:t>on</a:t>
            </a:r>
            <a:r>
              <a:rPr lang="zh-CN" altLang="en-US" dirty="0" smtClean="0"/>
              <a:t> </a:t>
            </a:r>
            <a:r>
              <a:rPr lang="en-US" altLang="zh-CN" dirty="0" smtClean="0"/>
              <a:t>9</a:t>
            </a:r>
            <a:r>
              <a:rPr lang="zh-CN" altLang="en-US" dirty="0" smtClean="0"/>
              <a:t> </a:t>
            </a:r>
            <a:r>
              <a:rPr lang="en-US" altLang="zh-CN" dirty="0" smtClean="0"/>
              <a:t>o’clock</a:t>
            </a:r>
            <a:r>
              <a:rPr lang="zh-CN" altLang="en-US" dirty="0" smtClean="0"/>
              <a:t> </a:t>
            </a:r>
            <a:r>
              <a:rPr lang="en-US" altLang="zh-CN" dirty="0" smtClean="0"/>
              <a:t>position</a:t>
            </a:r>
            <a:r>
              <a:rPr lang="zh-CN" altLang="en-US" dirty="0" smtClean="0"/>
              <a:t> </a:t>
            </a:r>
            <a:r>
              <a:rPr lang="en-US" altLang="zh-CN" dirty="0" smtClean="0"/>
              <a:t>on</a:t>
            </a:r>
            <a:r>
              <a:rPr lang="zh-CN" altLang="en-US" dirty="0" smtClean="0"/>
              <a:t> </a:t>
            </a:r>
            <a:r>
              <a:rPr lang="en-US" altLang="zh-CN" dirty="0" smtClean="0"/>
              <a:t>the</a:t>
            </a:r>
            <a:r>
              <a:rPr lang="zh-CN" altLang="en-US" dirty="0" smtClean="0"/>
              <a:t> </a:t>
            </a:r>
            <a:r>
              <a:rPr lang="en-US" altLang="zh-CN" dirty="0" smtClean="0"/>
              <a:t>steering</a:t>
            </a:r>
            <a:r>
              <a:rPr lang="zh-CN" altLang="en-US" dirty="0" smtClean="0"/>
              <a:t> </a:t>
            </a:r>
            <a:r>
              <a:rPr lang="en-US" altLang="zh-CN" dirty="0" smtClean="0"/>
              <a:t>wheel</a:t>
            </a:r>
            <a:r>
              <a:rPr lang="zh-CN" altLang="en-US" dirty="0" smtClean="0"/>
              <a:t> </a:t>
            </a:r>
            <a:r>
              <a:rPr lang="en-US" altLang="zh-CN" dirty="0" smtClean="0"/>
              <a:t>when</a:t>
            </a:r>
            <a:r>
              <a:rPr lang="zh-CN" altLang="en-US" dirty="0" smtClean="0"/>
              <a:t> </a:t>
            </a:r>
            <a:r>
              <a:rPr lang="en-US" altLang="zh-CN" dirty="0" smtClean="0"/>
              <a:t>driving</a:t>
            </a:r>
            <a:r>
              <a:rPr lang="zh-CN" altLang="en-US" dirty="0" smtClean="0"/>
              <a:t> </a:t>
            </a:r>
            <a:r>
              <a:rPr lang="en-US" altLang="zh-CN" dirty="0" smtClean="0"/>
              <a:t>straight</a:t>
            </a:r>
            <a:r>
              <a:rPr lang="zh-CN" altLang="en-US" dirty="0" smtClean="0"/>
              <a:t> </a:t>
            </a:r>
            <a:r>
              <a:rPr lang="en-US" altLang="zh-CN" dirty="0" smtClean="0"/>
              <a:t>line.</a:t>
            </a:r>
            <a:r>
              <a:rPr lang="zh-CN" altLang="en-US" dirty="0" smtClean="0"/>
              <a:t> </a:t>
            </a:r>
            <a:endParaRPr lang="en-US" altLang="zh-CN" dirty="0" smtClean="0"/>
          </a:p>
          <a:p>
            <a:r>
              <a:rPr lang="zh-CN" altLang="zh-CN" dirty="0" smtClean="0"/>
              <a:t>T</a:t>
            </a:r>
            <a:r>
              <a:rPr lang="en-US" altLang="zh-CN" dirty="0" smtClean="0"/>
              <a:t>he</a:t>
            </a:r>
            <a:r>
              <a:rPr lang="zh-CN" altLang="en-US" dirty="0" smtClean="0"/>
              <a:t> </a:t>
            </a:r>
            <a:r>
              <a:rPr lang="en-US" altLang="zh-CN" dirty="0" smtClean="0"/>
              <a:t>turning</a:t>
            </a:r>
            <a:r>
              <a:rPr lang="zh-CN" altLang="en-US" dirty="0" smtClean="0"/>
              <a:t> </a:t>
            </a:r>
            <a:r>
              <a:rPr lang="en-US" altLang="zh-CN" dirty="0" smtClean="0"/>
              <a:t>involves</a:t>
            </a:r>
            <a:r>
              <a:rPr lang="zh-CN" altLang="en-US" dirty="0" smtClean="0"/>
              <a:t> </a:t>
            </a:r>
            <a:r>
              <a:rPr lang="zh-CN" altLang="zh-CN" dirty="0" smtClean="0"/>
              <a:t>t</a:t>
            </a:r>
            <a:r>
              <a:rPr lang="en-US" altLang="zh-CN" dirty="0" smtClean="0"/>
              <a:t>he</a:t>
            </a:r>
            <a:r>
              <a:rPr lang="zh-CN" altLang="en-US" dirty="0" smtClean="0"/>
              <a:t> </a:t>
            </a:r>
            <a:r>
              <a:rPr lang="en-US" altLang="zh-CN" dirty="0" smtClean="0"/>
              <a:t>right</a:t>
            </a:r>
            <a:r>
              <a:rPr lang="zh-CN" altLang="en-US" dirty="0" smtClean="0"/>
              <a:t> </a:t>
            </a:r>
            <a:r>
              <a:rPr lang="en-US" altLang="zh-CN" dirty="0" smtClean="0"/>
              <a:t>hand</a:t>
            </a:r>
            <a:r>
              <a:rPr lang="zh-CN" altLang="en-US" dirty="0" smtClean="0"/>
              <a:t> </a:t>
            </a:r>
            <a:r>
              <a:rPr lang="en-US" altLang="zh-CN" dirty="0" smtClean="0"/>
              <a:t>though</a:t>
            </a:r>
            <a:r>
              <a:rPr lang="zh-CN" altLang="en-US" dirty="0" smtClean="0"/>
              <a:t> </a:t>
            </a:r>
            <a:r>
              <a:rPr lang="en-US" altLang="zh-CN" dirty="0" smtClean="0"/>
              <a:t>the</a:t>
            </a:r>
            <a:r>
              <a:rPr lang="zh-CN" altLang="en-US" dirty="0" smtClean="0"/>
              <a:t> </a:t>
            </a:r>
            <a:r>
              <a:rPr lang="en-US" altLang="zh-CN" dirty="0" smtClean="0"/>
              <a:t>right</a:t>
            </a:r>
            <a:r>
              <a:rPr lang="zh-CN" altLang="en-US" dirty="0" smtClean="0"/>
              <a:t> </a:t>
            </a:r>
            <a:r>
              <a:rPr lang="en-US" altLang="zh-CN" dirty="0" smtClean="0"/>
              <a:t>hand</a:t>
            </a:r>
            <a:r>
              <a:rPr lang="zh-CN" altLang="en-US" dirty="0" smtClean="0"/>
              <a:t> </a:t>
            </a:r>
            <a:r>
              <a:rPr lang="en-US" altLang="zh-CN" dirty="0" smtClean="0"/>
              <a:t>motion</a:t>
            </a:r>
            <a:r>
              <a:rPr lang="zh-CN" altLang="en-US" dirty="0" smtClean="0"/>
              <a:t> </a:t>
            </a:r>
            <a:r>
              <a:rPr lang="en-US" altLang="zh-CN" dirty="0" smtClean="0"/>
              <a:t>is</a:t>
            </a:r>
            <a:r>
              <a:rPr lang="zh-CN" altLang="en-US" dirty="0" smtClean="0"/>
              <a:t> </a:t>
            </a:r>
            <a:r>
              <a:rPr lang="en-US" altLang="zh-CN" dirty="0" smtClean="0"/>
              <a:t>not</a:t>
            </a:r>
            <a:r>
              <a:rPr lang="zh-CN" altLang="en-US" dirty="0" smtClean="0"/>
              <a:t> </a:t>
            </a:r>
            <a:r>
              <a:rPr lang="en-US" altLang="zh-CN" dirty="0" smtClean="0"/>
              <a:t>tracked.</a:t>
            </a:r>
            <a:r>
              <a:rPr lang="zh-CN" altLang="en-US" dirty="0" smtClean="0"/>
              <a:t> </a:t>
            </a:r>
            <a:endParaRPr lang="en-US" dirty="0"/>
          </a:p>
        </p:txBody>
      </p:sp>
      <p:sp>
        <p:nvSpPr>
          <p:cNvPr id="4" name="Slide Number Placeholder 3"/>
          <p:cNvSpPr>
            <a:spLocks noGrp="1"/>
          </p:cNvSpPr>
          <p:nvPr>
            <p:ph type="sldNum" sz="quarter" idx="12"/>
          </p:nvPr>
        </p:nvSpPr>
        <p:spPr/>
        <p:txBody>
          <a:bodyPr/>
          <a:lstStyle/>
          <a:p>
            <a:fld id="{6294C92D-0306-4E69-9CD3-20855E849650}" type="slidenum">
              <a:rPr kumimoji="0" lang="en-US" smtClean="0"/>
              <a:t>17</a:t>
            </a:fld>
            <a:endParaRPr kumimoji="0" lang="en-US"/>
          </a:p>
        </p:txBody>
      </p:sp>
    </p:spTree>
    <p:extLst>
      <p:ext uri="{BB962C8B-B14F-4D97-AF65-F5344CB8AC3E}">
        <p14:creationId xmlns:p14="http://schemas.microsoft.com/office/powerpoint/2010/main" val="222396658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smtClean="0"/>
              <a:t>Discussion</a:t>
            </a:r>
            <a:r>
              <a:rPr lang="zh-CN" altLang="en-US" dirty="0" smtClean="0"/>
              <a:t> </a:t>
            </a:r>
            <a:r>
              <a:rPr lang="en-US" altLang="zh-CN" dirty="0" smtClean="0"/>
              <a:t>---</a:t>
            </a:r>
            <a:r>
              <a:rPr lang="zh-CN" altLang="en-US" dirty="0" smtClean="0"/>
              <a:t> </a:t>
            </a:r>
            <a:r>
              <a:rPr lang="en-US" altLang="zh-CN" dirty="0" smtClean="0"/>
              <a:t>traffic</a:t>
            </a:r>
            <a:r>
              <a:rPr lang="zh-CN" altLang="en-US" dirty="0" smtClean="0"/>
              <a:t> </a:t>
            </a:r>
            <a:r>
              <a:rPr lang="en-US" altLang="zh-CN" dirty="0" smtClean="0"/>
              <a:t>and</a:t>
            </a:r>
            <a:r>
              <a:rPr lang="zh-CN" altLang="en-US" dirty="0" smtClean="0"/>
              <a:t> </a:t>
            </a:r>
            <a:r>
              <a:rPr lang="en-US" altLang="zh-CN" dirty="0" smtClean="0"/>
              <a:t>stop</a:t>
            </a:r>
            <a:r>
              <a:rPr lang="zh-CN" altLang="en-US" dirty="0" smtClean="0"/>
              <a:t> </a:t>
            </a:r>
            <a:r>
              <a:rPr lang="en-US" altLang="zh-CN" dirty="0" smtClean="0"/>
              <a:t>sign</a:t>
            </a:r>
            <a:endParaRPr lang="en-US" dirty="0"/>
          </a:p>
        </p:txBody>
      </p:sp>
      <p:sp>
        <p:nvSpPr>
          <p:cNvPr id="3" name="Content Placeholder 2"/>
          <p:cNvSpPr>
            <a:spLocks noGrp="1"/>
          </p:cNvSpPr>
          <p:nvPr>
            <p:ph idx="1"/>
          </p:nvPr>
        </p:nvSpPr>
        <p:spPr/>
        <p:txBody>
          <a:bodyPr/>
          <a:lstStyle/>
          <a:p>
            <a:r>
              <a:rPr lang="en-US" dirty="0" smtClean="0"/>
              <a:t>The machine learning model used for navigation prediction is highly relying on probability. Too much traffic or stopping during data collection can cause </a:t>
            </a:r>
            <a:r>
              <a:rPr lang="en-US" altLang="zh-CN" dirty="0" smtClean="0"/>
              <a:t>big</a:t>
            </a:r>
            <a:r>
              <a:rPr lang="zh-CN" altLang="en-US" dirty="0" smtClean="0"/>
              <a:t> </a:t>
            </a:r>
            <a:r>
              <a:rPr lang="en-US" dirty="0" smtClean="0"/>
              <a:t>inaccuracy </a:t>
            </a:r>
            <a:r>
              <a:rPr lang="zh-CN" altLang="zh-CN" dirty="0" smtClean="0"/>
              <a:t>i</a:t>
            </a:r>
            <a:r>
              <a:rPr lang="en-US" altLang="zh-CN" dirty="0" smtClean="0"/>
              <a:t>n</a:t>
            </a:r>
            <a:r>
              <a:rPr lang="zh-CN" altLang="en-US" dirty="0" smtClean="0"/>
              <a:t> </a:t>
            </a:r>
            <a:r>
              <a:rPr lang="en-US" altLang="zh-CN" dirty="0" smtClean="0"/>
              <a:t>the</a:t>
            </a:r>
            <a:r>
              <a:rPr lang="zh-CN" altLang="en-US" dirty="0" smtClean="0"/>
              <a:t> </a:t>
            </a:r>
            <a:r>
              <a:rPr lang="en-US" altLang="zh-CN" dirty="0" smtClean="0"/>
              <a:t>prediction</a:t>
            </a:r>
            <a:r>
              <a:rPr lang="zh-CN" altLang="en-US" dirty="0"/>
              <a:t> </a:t>
            </a:r>
            <a:r>
              <a:rPr lang="en-US" altLang="zh-CN" dirty="0" smtClean="0"/>
              <a:t>because</a:t>
            </a:r>
            <a:r>
              <a:rPr lang="zh-CN" altLang="en-US" dirty="0" smtClean="0"/>
              <a:t> </a:t>
            </a:r>
            <a:r>
              <a:rPr lang="en-US" altLang="zh-CN" dirty="0" smtClean="0"/>
              <a:t>the</a:t>
            </a:r>
            <a:r>
              <a:rPr lang="zh-CN" altLang="en-US" dirty="0" smtClean="0"/>
              <a:t> </a:t>
            </a:r>
            <a:r>
              <a:rPr lang="en-US" altLang="zh-CN" dirty="0" smtClean="0"/>
              <a:t>motion</a:t>
            </a:r>
            <a:r>
              <a:rPr lang="zh-CN" altLang="en-US" dirty="0" smtClean="0"/>
              <a:t> </a:t>
            </a:r>
            <a:r>
              <a:rPr lang="en-US" altLang="zh-CN" dirty="0" smtClean="0"/>
              <a:t>label</a:t>
            </a:r>
            <a:r>
              <a:rPr lang="zh-CN" altLang="en-US" dirty="0" smtClean="0"/>
              <a:t> </a:t>
            </a:r>
            <a:r>
              <a:rPr lang="en-US" altLang="zh-CN" dirty="0" smtClean="0"/>
              <a:t>for</a:t>
            </a:r>
            <a:r>
              <a:rPr lang="zh-CN" altLang="en-US" dirty="0" smtClean="0"/>
              <a:t> </a:t>
            </a:r>
            <a:r>
              <a:rPr lang="en-US" altLang="zh-CN" dirty="0" smtClean="0"/>
              <a:t>driving</a:t>
            </a:r>
            <a:r>
              <a:rPr lang="zh-CN" altLang="en-US" dirty="0" smtClean="0"/>
              <a:t> </a:t>
            </a:r>
            <a:r>
              <a:rPr lang="en-US" altLang="zh-CN" dirty="0" smtClean="0"/>
              <a:t>constantly</a:t>
            </a:r>
            <a:r>
              <a:rPr lang="zh-CN" altLang="en-US" dirty="0" smtClean="0"/>
              <a:t> </a:t>
            </a:r>
            <a:r>
              <a:rPr lang="en-US" altLang="zh-CN" dirty="0" smtClean="0"/>
              <a:t>speed</a:t>
            </a:r>
            <a:r>
              <a:rPr lang="zh-CN" altLang="en-US" dirty="0" smtClean="0"/>
              <a:t> </a:t>
            </a:r>
            <a:r>
              <a:rPr lang="en-US" altLang="zh-CN" dirty="0" smtClean="0"/>
              <a:t>on</a:t>
            </a:r>
            <a:r>
              <a:rPr lang="zh-CN" altLang="en-US" dirty="0" smtClean="0"/>
              <a:t> </a:t>
            </a:r>
            <a:r>
              <a:rPr lang="en-US" altLang="zh-CN" dirty="0" smtClean="0"/>
              <a:t>straight</a:t>
            </a:r>
            <a:r>
              <a:rPr lang="zh-CN" altLang="en-US" dirty="0" smtClean="0"/>
              <a:t> </a:t>
            </a:r>
            <a:r>
              <a:rPr lang="en-US" altLang="zh-CN" dirty="0" smtClean="0"/>
              <a:t>line</a:t>
            </a:r>
            <a:r>
              <a:rPr lang="zh-CN" altLang="en-US" dirty="0" smtClean="0"/>
              <a:t> </a:t>
            </a:r>
            <a:r>
              <a:rPr lang="en-US" altLang="zh-CN" dirty="0" smtClean="0"/>
              <a:t>should</a:t>
            </a:r>
            <a:r>
              <a:rPr lang="zh-CN" altLang="en-US" dirty="0" smtClean="0"/>
              <a:t> </a:t>
            </a:r>
            <a:r>
              <a:rPr lang="en-US" altLang="zh-CN" dirty="0" smtClean="0"/>
              <a:t>be</a:t>
            </a:r>
            <a:r>
              <a:rPr lang="zh-CN" altLang="en-US" dirty="0" smtClean="0"/>
              <a:t> </a:t>
            </a:r>
            <a:r>
              <a:rPr lang="en-US" altLang="zh-CN" dirty="0" smtClean="0"/>
              <a:t>the</a:t>
            </a:r>
            <a:r>
              <a:rPr lang="zh-CN" altLang="en-US" dirty="0" smtClean="0"/>
              <a:t> </a:t>
            </a:r>
            <a:r>
              <a:rPr lang="en-US" altLang="zh-CN" dirty="0" smtClean="0"/>
              <a:t>same</a:t>
            </a:r>
            <a:r>
              <a:rPr lang="zh-CN" altLang="en-US" dirty="0" smtClean="0"/>
              <a:t> </a:t>
            </a:r>
            <a:r>
              <a:rPr lang="en-US" altLang="zh-CN" dirty="0" smtClean="0"/>
              <a:t>as</a:t>
            </a:r>
            <a:r>
              <a:rPr lang="zh-CN" altLang="en-US" dirty="0" smtClean="0"/>
              <a:t> </a:t>
            </a:r>
            <a:r>
              <a:rPr lang="zh-CN" altLang="zh-CN" dirty="0" smtClean="0"/>
              <a:t>t</a:t>
            </a:r>
            <a:r>
              <a:rPr lang="en-US" altLang="zh-CN" dirty="0" smtClean="0"/>
              <a:t>hat</a:t>
            </a:r>
            <a:r>
              <a:rPr lang="zh-CN" altLang="en-US" dirty="0" smtClean="0"/>
              <a:t> </a:t>
            </a:r>
            <a:r>
              <a:rPr lang="en-US" altLang="zh-CN" dirty="0" smtClean="0"/>
              <a:t>on</a:t>
            </a:r>
            <a:r>
              <a:rPr lang="zh-CN" altLang="en-US" dirty="0" smtClean="0"/>
              <a:t> </a:t>
            </a:r>
            <a:r>
              <a:rPr lang="en-US" altLang="zh-CN" dirty="0" smtClean="0"/>
              <a:t>stationary</a:t>
            </a:r>
            <a:r>
              <a:rPr lang="zh-CN" altLang="en-US" dirty="0"/>
              <a:t> </a:t>
            </a:r>
            <a:r>
              <a:rPr lang="en-US" altLang="zh-CN" dirty="0" smtClean="0"/>
              <a:t>position</a:t>
            </a:r>
            <a:r>
              <a:rPr lang="zh-CN" altLang="en-US" dirty="0" smtClean="0"/>
              <a:t> </a:t>
            </a:r>
            <a:r>
              <a:rPr lang="en-US" altLang="zh-CN" dirty="0" smtClean="0"/>
              <a:t>because</a:t>
            </a:r>
            <a:r>
              <a:rPr lang="zh-CN" altLang="en-US" dirty="0"/>
              <a:t> </a:t>
            </a:r>
            <a:r>
              <a:rPr lang="en-US" altLang="zh-CN" dirty="0" smtClean="0"/>
              <a:t>in</a:t>
            </a:r>
            <a:r>
              <a:rPr lang="zh-CN" altLang="en-US" dirty="0" smtClean="0"/>
              <a:t> </a:t>
            </a:r>
            <a:r>
              <a:rPr lang="en-US" altLang="zh-CN" dirty="0" smtClean="0"/>
              <a:t>both</a:t>
            </a:r>
            <a:r>
              <a:rPr lang="zh-CN" altLang="en-US" dirty="0" smtClean="0"/>
              <a:t> </a:t>
            </a:r>
            <a:r>
              <a:rPr lang="en-US" altLang="zh-CN" dirty="0" smtClean="0"/>
              <a:t>case</a:t>
            </a:r>
            <a:r>
              <a:rPr lang="zh-CN" altLang="en-US" dirty="0" smtClean="0"/>
              <a:t> </a:t>
            </a:r>
            <a:r>
              <a:rPr lang="en-US" altLang="zh-CN" dirty="0" smtClean="0"/>
              <a:t>the</a:t>
            </a:r>
            <a:r>
              <a:rPr lang="zh-CN" altLang="en-US" dirty="0" smtClean="0"/>
              <a:t> </a:t>
            </a:r>
            <a:r>
              <a:rPr lang="en-US" altLang="zh-CN" dirty="0" smtClean="0"/>
              <a:t>acceleration</a:t>
            </a:r>
            <a:r>
              <a:rPr lang="zh-CN" altLang="en-US" dirty="0" smtClean="0"/>
              <a:t> </a:t>
            </a:r>
            <a:r>
              <a:rPr lang="zh-CN" altLang="zh-CN" dirty="0" smtClean="0"/>
              <a:t>i</a:t>
            </a:r>
            <a:r>
              <a:rPr lang="en-US" altLang="zh-CN" dirty="0" smtClean="0"/>
              <a:t>s</a:t>
            </a:r>
            <a:r>
              <a:rPr lang="zh-CN" altLang="en-US" dirty="0"/>
              <a:t> </a:t>
            </a:r>
            <a:r>
              <a:rPr lang="en-US" altLang="zh-CN" dirty="0" smtClean="0"/>
              <a:t>zero.</a:t>
            </a:r>
            <a:r>
              <a:rPr lang="zh-CN" altLang="en-US" dirty="0" smtClean="0"/>
              <a:t> </a:t>
            </a:r>
            <a:endParaRPr lang="en-US" dirty="0"/>
          </a:p>
        </p:txBody>
      </p:sp>
      <p:sp>
        <p:nvSpPr>
          <p:cNvPr id="4" name="Slide Number Placeholder 3"/>
          <p:cNvSpPr>
            <a:spLocks noGrp="1"/>
          </p:cNvSpPr>
          <p:nvPr>
            <p:ph type="sldNum" sz="quarter" idx="12"/>
          </p:nvPr>
        </p:nvSpPr>
        <p:spPr/>
        <p:txBody>
          <a:bodyPr/>
          <a:lstStyle/>
          <a:p>
            <a:fld id="{6294C92D-0306-4E69-9CD3-20855E849650}" type="slidenum">
              <a:rPr kumimoji="0" lang="en-US" smtClean="0"/>
              <a:t>18</a:t>
            </a:fld>
            <a:endParaRPr kumimoji="0" lang="en-US"/>
          </a:p>
        </p:txBody>
      </p:sp>
    </p:spTree>
    <p:extLst>
      <p:ext uri="{BB962C8B-B14F-4D97-AF65-F5344CB8AC3E}">
        <p14:creationId xmlns:p14="http://schemas.microsoft.com/office/powerpoint/2010/main" val="218350402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Discussion </a:t>
            </a:r>
            <a:br>
              <a:rPr lang="en-US" dirty="0" smtClean="0"/>
            </a:br>
            <a:r>
              <a:rPr lang="en-US" dirty="0" smtClean="0"/>
              <a:t>	--</a:t>
            </a:r>
            <a:r>
              <a:rPr lang="en-US" altLang="zh-CN" dirty="0" smtClean="0"/>
              <a:t>-</a:t>
            </a:r>
            <a:r>
              <a:rPr lang="zh-CN" altLang="en-US" dirty="0" smtClean="0"/>
              <a:t> </a:t>
            </a:r>
            <a:r>
              <a:rPr lang="en-US" altLang="zh-CN" dirty="0" smtClean="0"/>
              <a:t>gyro</a:t>
            </a:r>
            <a:r>
              <a:rPr lang="zh-CN" altLang="en-US" dirty="0" smtClean="0"/>
              <a:t> </a:t>
            </a:r>
            <a:r>
              <a:rPr lang="en-US" altLang="zh-CN" dirty="0" smtClean="0"/>
              <a:t>sensor</a:t>
            </a:r>
            <a:r>
              <a:rPr lang="zh-CN" altLang="en-US" dirty="0" smtClean="0"/>
              <a:t> </a:t>
            </a:r>
            <a:r>
              <a:rPr lang="en-US" altLang="zh-CN" dirty="0" smtClean="0"/>
              <a:t>data effect</a:t>
            </a:r>
            <a:r>
              <a:rPr lang="zh-CN" altLang="en-US" dirty="0" smtClean="0"/>
              <a:t> </a:t>
            </a:r>
            <a:endParaRPr lang="en-US" dirty="0"/>
          </a:p>
        </p:txBody>
      </p:sp>
      <p:sp>
        <p:nvSpPr>
          <p:cNvPr id="3" name="Content Placeholder 2"/>
          <p:cNvSpPr>
            <a:spLocks noGrp="1"/>
          </p:cNvSpPr>
          <p:nvPr>
            <p:ph idx="1"/>
          </p:nvPr>
        </p:nvSpPr>
        <p:spPr/>
        <p:txBody>
          <a:bodyPr/>
          <a:lstStyle/>
          <a:p>
            <a:r>
              <a:rPr lang="en-US" dirty="0" smtClean="0"/>
              <a:t>The influence of gyro sensor data is significant because azimuth angle </a:t>
            </a:r>
            <a:r>
              <a:rPr lang="en-US" altLang="zh-CN" dirty="0" smtClean="0"/>
              <a:t>indicates</a:t>
            </a:r>
            <a:r>
              <a:rPr lang="zh-CN" altLang="en-US" dirty="0"/>
              <a:t> </a:t>
            </a:r>
            <a:r>
              <a:rPr lang="en-US" altLang="zh-CN" dirty="0" smtClean="0"/>
              <a:t>magnetic</a:t>
            </a:r>
            <a:r>
              <a:rPr lang="zh-CN" altLang="en-US" dirty="0" smtClean="0"/>
              <a:t> </a:t>
            </a:r>
            <a:r>
              <a:rPr lang="en-US" altLang="zh-CN" dirty="0" smtClean="0"/>
              <a:t>north</a:t>
            </a:r>
            <a:r>
              <a:rPr lang="en-US" dirty="0" smtClean="0"/>
              <a:t>.</a:t>
            </a:r>
            <a:r>
              <a:rPr lang="zh-CN" altLang="en-US" dirty="0" smtClean="0"/>
              <a:t> </a:t>
            </a:r>
            <a:r>
              <a:rPr lang="en-US" altLang="zh-CN" dirty="0" smtClean="0"/>
              <a:t>There</a:t>
            </a:r>
            <a:r>
              <a:rPr lang="zh-CN" altLang="en-US" dirty="0" smtClean="0"/>
              <a:t>f</a:t>
            </a:r>
            <a:r>
              <a:rPr lang="en-US" altLang="zh-CN" dirty="0" smtClean="0"/>
              <a:t>ore,</a:t>
            </a:r>
            <a:r>
              <a:rPr lang="zh-CN" altLang="en-US" dirty="0" smtClean="0"/>
              <a:t> </a:t>
            </a:r>
            <a:r>
              <a:rPr lang="en-US" altLang="zh-CN" dirty="0" smtClean="0"/>
              <a:t>when</a:t>
            </a:r>
            <a:r>
              <a:rPr lang="zh-CN" altLang="en-US" dirty="0"/>
              <a:t> </a:t>
            </a:r>
            <a:r>
              <a:rPr lang="en-US" altLang="zh-CN" dirty="0" smtClean="0"/>
              <a:t>azimuth</a:t>
            </a:r>
            <a:r>
              <a:rPr lang="zh-CN" altLang="en-US" dirty="0" smtClean="0"/>
              <a:t> </a:t>
            </a:r>
            <a:r>
              <a:rPr lang="en-US" altLang="zh-CN" dirty="0" smtClean="0"/>
              <a:t>is</a:t>
            </a:r>
            <a:r>
              <a:rPr lang="zh-CN" altLang="en-US" dirty="0" smtClean="0"/>
              <a:t> </a:t>
            </a:r>
            <a:r>
              <a:rPr lang="en-US" altLang="zh-CN" dirty="0" smtClean="0"/>
              <a:t>included,</a:t>
            </a:r>
            <a:r>
              <a:rPr lang="zh-CN" altLang="en-US" dirty="0" smtClean="0"/>
              <a:t> </a:t>
            </a:r>
            <a:r>
              <a:rPr lang="en-US" altLang="zh-CN" dirty="0" smtClean="0"/>
              <a:t>the</a:t>
            </a:r>
            <a:r>
              <a:rPr lang="zh-CN" altLang="en-US" dirty="0" smtClean="0"/>
              <a:t> </a:t>
            </a:r>
            <a:r>
              <a:rPr lang="en-US" altLang="zh-CN" dirty="0" smtClean="0"/>
              <a:t>motion</a:t>
            </a:r>
            <a:r>
              <a:rPr lang="zh-CN" altLang="en-US" dirty="0" smtClean="0"/>
              <a:t> </a:t>
            </a:r>
            <a:r>
              <a:rPr lang="en-US" altLang="zh-CN" dirty="0" smtClean="0"/>
              <a:t>for</a:t>
            </a:r>
            <a:r>
              <a:rPr lang="zh-CN" altLang="en-US" dirty="0" smtClean="0"/>
              <a:t> </a:t>
            </a:r>
            <a:r>
              <a:rPr lang="en-US" altLang="zh-CN" dirty="0" smtClean="0"/>
              <a:t>straight</a:t>
            </a:r>
            <a:r>
              <a:rPr lang="zh-CN" altLang="en-US" dirty="0"/>
              <a:t> </a:t>
            </a:r>
            <a:r>
              <a:rPr lang="en-US" altLang="zh-CN" dirty="0" smtClean="0"/>
              <a:t>line</a:t>
            </a:r>
            <a:r>
              <a:rPr lang="zh-CN" altLang="en-US" dirty="0" smtClean="0"/>
              <a:t> </a:t>
            </a:r>
            <a:r>
              <a:rPr lang="en-US" altLang="zh-CN" dirty="0" smtClean="0"/>
              <a:t>driving</a:t>
            </a:r>
            <a:r>
              <a:rPr lang="zh-CN" altLang="en-US" dirty="0"/>
              <a:t> </a:t>
            </a:r>
            <a:r>
              <a:rPr lang="en-US" altLang="zh-CN" dirty="0" smtClean="0"/>
              <a:t>actions</a:t>
            </a:r>
            <a:r>
              <a:rPr lang="zh-CN" altLang="en-US" dirty="0" smtClean="0"/>
              <a:t> </a:t>
            </a:r>
            <a:r>
              <a:rPr lang="en-US" altLang="zh-CN" dirty="0" smtClean="0"/>
              <a:t>are</a:t>
            </a:r>
            <a:r>
              <a:rPr lang="zh-CN" altLang="en-US" dirty="0" smtClean="0"/>
              <a:t> </a:t>
            </a:r>
            <a:r>
              <a:rPr lang="en-US" altLang="zh-CN" dirty="0" smtClean="0"/>
              <a:t>differentiated</a:t>
            </a:r>
            <a:r>
              <a:rPr lang="zh-CN" altLang="en-US" dirty="0" smtClean="0"/>
              <a:t> </a:t>
            </a:r>
            <a:r>
              <a:rPr lang="en-US" altLang="zh-CN" dirty="0" smtClean="0"/>
              <a:t>from</a:t>
            </a:r>
            <a:r>
              <a:rPr lang="zh-CN" altLang="en-US" dirty="0" smtClean="0"/>
              <a:t> </a:t>
            </a:r>
            <a:r>
              <a:rPr lang="en-US" altLang="zh-CN" dirty="0" smtClean="0"/>
              <a:t>one</a:t>
            </a:r>
            <a:r>
              <a:rPr lang="zh-CN" altLang="en-US" dirty="0" smtClean="0"/>
              <a:t> </a:t>
            </a:r>
            <a:r>
              <a:rPr lang="en-US" altLang="zh-CN" dirty="0" smtClean="0"/>
              <a:t>angle</a:t>
            </a:r>
            <a:r>
              <a:rPr lang="zh-CN" altLang="en-US" dirty="0" smtClean="0"/>
              <a:t> </a:t>
            </a:r>
            <a:r>
              <a:rPr lang="en-US" altLang="zh-CN" dirty="0" smtClean="0"/>
              <a:t>to</a:t>
            </a:r>
            <a:r>
              <a:rPr lang="zh-CN" altLang="en-US" dirty="0" smtClean="0"/>
              <a:t> </a:t>
            </a:r>
            <a:r>
              <a:rPr lang="en-US" altLang="zh-CN" dirty="0" smtClean="0"/>
              <a:t>the</a:t>
            </a:r>
            <a:r>
              <a:rPr lang="zh-CN" altLang="en-US" dirty="0" smtClean="0"/>
              <a:t> </a:t>
            </a:r>
            <a:r>
              <a:rPr lang="en-US" altLang="zh-CN" dirty="0" smtClean="0"/>
              <a:t>other.</a:t>
            </a:r>
            <a:r>
              <a:rPr lang="zh-CN" altLang="en-US" dirty="0" smtClean="0"/>
              <a:t> </a:t>
            </a:r>
            <a:endParaRPr lang="en-US" altLang="zh-CN" dirty="0" smtClean="0"/>
          </a:p>
          <a:p>
            <a:r>
              <a:rPr lang="zh-CN" altLang="en-US" dirty="0" smtClean="0"/>
              <a:t> </a:t>
            </a:r>
            <a:r>
              <a:rPr lang="en-US" altLang="zh-CN" dirty="0" smtClean="0"/>
              <a:t>Using</a:t>
            </a:r>
            <a:r>
              <a:rPr lang="zh-CN" altLang="en-US" dirty="0" smtClean="0"/>
              <a:t> </a:t>
            </a:r>
            <a:r>
              <a:rPr lang="en-US" altLang="zh-CN" dirty="0" smtClean="0"/>
              <a:t>gyro</a:t>
            </a:r>
            <a:r>
              <a:rPr lang="zh-CN" altLang="en-US" dirty="0" smtClean="0"/>
              <a:t> </a:t>
            </a:r>
            <a:r>
              <a:rPr lang="en-US" altLang="zh-CN" dirty="0" smtClean="0"/>
              <a:t>sensor</a:t>
            </a:r>
            <a:r>
              <a:rPr lang="zh-CN" altLang="en-US" dirty="0" smtClean="0"/>
              <a:t> </a:t>
            </a:r>
            <a:r>
              <a:rPr lang="en-US" altLang="zh-CN" dirty="0" smtClean="0"/>
              <a:t>data</a:t>
            </a:r>
            <a:r>
              <a:rPr lang="zh-CN" altLang="en-US" dirty="0" smtClean="0"/>
              <a:t> </a:t>
            </a:r>
            <a:r>
              <a:rPr lang="en-US" altLang="zh-CN" dirty="0" smtClean="0"/>
              <a:t>in</a:t>
            </a:r>
            <a:r>
              <a:rPr lang="zh-CN" altLang="en-US" dirty="0" smtClean="0"/>
              <a:t> </a:t>
            </a:r>
            <a:r>
              <a:rPr lang="en-US" altLang="zh-CN" dirty="0" smtClean="0"/>
              <a:t>the</a:t>
            </a:r>
            <a:r>
              <a:rPr lang="zh-CN" altLang="en-US" dirty="0" smtClean="0"/>
              <a:t> </a:t>
            </a:r>
            <a:r>
              <a:rPr lang="en-US" altLang="zh-CN" dirty="0" smtClean="0"/>
              <a:t>motion</a:t>
            </a:r>
            <a:r>
              <a:rPr lang="zh-CN" altLang="en-US" dirty="0" smtClean="0"/>
              <a:t> </a:t>
            </a:r>
            <a:r>
              <a:rPr lang="en-US" altLang="zh-CN" dirty="0" smtClean="0"/>
              <a:t>label</a:t>
            </a:r>
            <a:r>
              <a:rPr lang="zh-CN" altLang="en-US" dirty="0" smtClean="0"/>
              <a:t> </a:t>
            </a:r>
            <a:r>
              <a:rPr lang="en-US" altLang="zh-CN" dirty="0" smtClean="0"/>
              <a:t>can</a:t>
            </a:r>
            <a:r>
              <a:rPr lang="zh-CN" altLang="en-US" dirty="0" smtClean="0"/>
              <a:t> </a:t>
            </a:r>
            <a:r>
              <a:rPr lang="en-US" altLang="zh-CN" dirty="0" smtClean="0"/>
              <a:t>help</a:t>
            </a:r>
            <a:r>
              <a:rPr lang="zh-CN" altLang="en-US" dirty="0" smtClean="0"/>
              <a:t> </a:t>
            </a:r>
            <a:r>
              <a:rPr lang="en-US" altLang="zh-CN" dirty="0" smtClean="0"/>
              <a:t>increase</a:t>
            </a:r>
            <a:r>
              <a:rPr lang="zh-CN" altLang="en-US" dirty="0" smtClean="0"/>
              <a:t> </a:t>
            </a:r>
            <a:r>
              <a:rPr lang="en-US" altLang="zh-CN" dirty="0" smtClean="0"/>
              <a:t>the</a:t>
            </a:r>
            <a:r>
              <a:rPr lang="zh-CN" altLang="en-US" dirty="0" smtClean="0"/>
              <a:t> </a:t>
            </a:r>
            <a:r>
              <a:rPr lang="en-US" altLang="zh-CN" dirty="0" smtClean="0"/>
              <a:t>accuracy</a:t>
            </a:r>
            <a:r>
              <a:rPr lang="zh-CN" altLang="en-US" dirty="0" smtClean="0"/>
              <a:t> </a:t>
            </a:r>
            <a:r>
              <a:rPr lang="en-US" altLang="zh-CN" dirty="0" smtClean="0"/>
              <a:t>in</a:t>
            </a:r>
            <a:r>
              <a:rPr lang="zh-CN" altLang="en-US" dirty="0" smtClean="0"/>
              <a:t> </a:t>
            </a:r>
            <a:r>
              <a:rPr lang="en-US" altLang="zh-CN" dirty="0" smtClean="0"/>
              <a:t>the</a:t>
            </a:r>
            <a:r>
              <a:rPr lang="zh-CN" altLang="en-US" dirty="0" smtClean="0"/>
              <a:t> </a:t>
            </a:r>
            <a:r>
              <a:rPr lang="en-US" altLang="zh-CN" dirty="0" smtClean="0"/>
              <a:t>turning</a:t>
            </a:r>
            <a:r>
              <a:rPr lang="zh-CN" altLang="en-US" dirty="0"/>
              <a:t> </a:t>
            </a:r>
            <a:r>
              <a:rPr lang="en-US" altLang="zh-CN" dirty="0" smtClean="0"/>
              <a:t>cases.</a:t>
            </a:r>
            <a:r>
              <a:rPr lang="zh-CN" altLang="en-US" dirty="0" smtClean="0"/>
              <a:t> </a:t>
            </a:r>
            <a:endParaRPr lang="en-US" dirty="0"/>
          </a:p>
        </p:txBody>
      </p:sp>
      <p:sp>
        <p:nvSpPr>
          <p:cNvPr id="4" name="Slide Number Placeholder 3"/>
          <p:cNvSpPr>
            <a:spLocks noGrp="1"/>
          </p:cNvSpPr>
          <p:nvPr>
            <p:ph type="sldNum" sz="quarter" idx="12"/>
          </p:nvPr>
        </p:nvSpPr>
        <p:spPr/>
        <p:txBody>
          <a:bodyPr/>
          <a:lstStyle/>
          <a:p>
            <a:fld id="{6294C92D-0306-4E69-9CD3-20855E849650}" type="slidenum">
              <a:rPr kumimoji="0" lang="en-US" smtClean="0"/>
              <a:t>19</a:t>
            </a:fld>
            <a:endParaRPr kumimoji="0" lang="en-US"/>
          </a:p>
        </p:txBody>
      </p:sp>
    </p:spTree>
    <p:extLst>
      <p:ext uri="{BB962C8B-B14F-4D97-AF65-F5344CB8AC3E}">
        <p14:creationId xmlns:p14="http://schemas.microsoft.com/office/powerpoint/2010/main" val="340551455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634630" y="676572"/>
            <a:ext cx="2796909" cy="646331"/>
          </a:xfrm>
          <a:prstGeom prst="rect">
            <a:avLst/>
          </a:prstGeom>
          <a:noFill/>
        </p:spPr>
        <p:txBody>
          <a:bodyPr wrap="square" rtlCol="0">
            <a:spAutoFit/>
          </a:bodyPr>
          <a:lstStyle/>
          <a:p>
            <a:r>
              <a:rPr lang="en-US" altLang="zh-CN" sz="3600" dirty="0" smtClean="0">
                <a:solidFill>
                  <a:schemeClr val="tx2"/>
                </a:solidFill>
              </a:rPr>
              <a:t>Methodology</a:t>
            </a:r>
            <a:r>
              <a:rPr lang="zh-CN" altLang="en-US" sz="3600" dirty="0" smtClean="0"/>
              <a:t> </a:t>
            </a:r>
            <a:endParaRPr lang="en-US" sz="3600" dirty="0"/>
          </a:p>
        </p:txBody>
      </p:sp>
      <p:sp>
        <p:nvSpPr>
          <p:cNvPr id="7" name="TextBox 6"/>
          <p:cNvSpPr txBox="1"/>
          <p:nvPr/>
        </p:nvSpPr>
        <p:spPr>
          <a:xfrm>
            <a:off x="2406316" y="1737894"/>
            <a:ext cx="5227053" cy="4524316"/>
          </a:xfrm>
          <a:prstGeom prst="rect">
            <a:avLst/>
          </a:prstGeom>
          <a:noFill/>
        </p:spPr>
        <p:txBody>
          <a:bodyPr wrap="square" rtlCol="0">
            <a:spAutoFit/>
          </a:bodyPr>
          <a:lstStyle/>
          <a:p>
            <a:pPr marL="285750" indent="-285750">
              <a:buFontTx/>
              <a:buChar char="•"/>
            </a:pPr>
            <a:r>
              <a:rPr lang="en-US" altLang="zh-CN" sz="2800" dirty="0" smtClean="0"/>
              <a:t>Collect</a:t>
            </a:r>
            <a:r>
              <a:rPr lang="zh-CN" altLang="en-US" sz="2800" dirty="0" smtClean="0"/>
              <a:t> </a:t>
            </a:r>
            <a:r>
              <a:rPr lang="en-US" altLang="zh-CN" sz="2800" dirty="0" smtClean="0"/>
              <a:t>data</a:t>
            </a:r>
          </a:p>
          <a:p>
            <a:pPr marL="285750" indent="-285750">
              <a:buFontTx/>
              <a:buChar char="•"/>
            </a:pPr>
            <a:r>
              <a:rPr lang="en-US" altLang="zh-CN" sz="2800" dirty="0" smtClean="0"/>
              <a:t>Preprocess data</a:t>
            </a:r>
          </a:p>
          <a:p>
            <a:pPr marL="285750" indent="-285750">
              <a:buFontTx/>
              <a:buChar char="•"/>
            </a:pPr>
            <a:r>
              <a:rPr lang="en-US" altLang="zh-CN" sz="2800" dirty="0" smtClean="0"/>
              <a:t>Normalization</a:t>
            </a:r>
          </a:p>
          <a:p>
            <a:pPr marL="285750" indent="-285750">
              <a:buFontTx/>
              <a:buChar char="•"/>
            </a:pPr>
            <a:r>
              <a:rPr lang="zh-CN" altLang="zh-CN" sz="2800" dirty="0" smtClean="0"/>
              <a:t>K</a:t>
            </a:r>
            <a:r>
              <a:rPr lang="en-US" altLang="zh-CN" sz="2800" dirty="0" smtClean="0"/>
              <a:t>-means</a:t>
            </a:r>
            <a:r>
              <a:rPr lang="zh-CN" altLang="en-US" sz="2800" dirty="0" smtClean="0"/>
              <a:t> </a:t>
            </a:r>
            <a:r>
              <a:rPr lang="en-US" altLang="zh-CN" sz="2800" dirty="0" smtClean="0"/>
              <a:t>clustering</a:t>
            </a:r>
          </a:p>
          <a:p>
            <a:pPr marL="285750" indent="-285750">
              <a:buFontTx/>
              <a:buChar char="•"/>
            </a:pPr>
            <a:r>
              <a:rPr lang="en-US" altLang="zh-CN" sz="2800" dirty="0" smtClean="0"/>
              <a:t>Build</a:t>
            </a:r>
            <a:r>
              <a:rPr lang="zh-CN" altLang="en-US" sz="2800" dirty="0" smtClean="0"/>
              <a:t> </a:t>
            </a:r>
            <a:r>
              <a:rPr lang="en-US" altLang="zh-CN" sz="2800" dirty="0" smtClean="0"/>
              <a:t>the</a:t>
            </a:r>
            <a:r>
              <a:rPr lang="zh-CN" altLang="en-US" sz="2800" dirty="0" smtClean="0"/>
              <a:t> </a:t>
            </a:r>
            <a:r>
              <a:rPr lang="en-US" altLang="zh-CN" sz="2800" dirty="0" smtClean="0"/>
              <a:t>machine</a:t>
            </a:r>
            <a:r>
              <a:rPr lang="zh-CN" altLang="en-US" sz="2800" dirty="0" smtClean="0"/>
              <a:t> </a:t>
            </a:r>
            <a:r>
              <a:rPr lang="en-US" altLang="zh-CN" sz="2800" dirty="0" smtClean="0"/>
              <a:t>learning</a:t>
            </a:r>
            <a:r>
              <a:rPr lang="zh-CN" altLang="en-US" sz="2800" dirty="0" smtClean="0"/>
              <a:t> </a:t>
            </a:r>
            <a:r>
              <a:rPr lang="en-US" altLang="zh-CN" sz="2800" dirty="0" smtClean="0"/>
              <a:t>model</a:t>
            </a:r>
          </a:p>
          <a:p>
            <a:pPr marL="285750" indent="-285750">
              <a:buFontTx/>
              <a:buChar char="•"/>
            </a:pPr>
            <a:r>
              <a:rPr lang="zh-CN" altLang="zh-CN" sz="2800" dirty="0" smtClean="0"/>
              <a:t>T</a:t>
            </a:r>
            <a:r>
              <a:rPr lang="en-US" altLang="zh-CN" sz="2800" dirty="0" smtClean="0"/>
              <a:t>rain</a:t>
            </a:r>
            <a:r>
              <a:rPr lang="zh-CN" altLang="en-US" sz="2800" dirty="0" smtClean="0"/>
              <a:t> </a:t>
            </a:r>
            <a:r>
              <a:rPr lang="en-US" altLang="zh-CN" sz="2800" dirty="0" smtClean="0"/>
              <a:t>the</a:t>
            </a:r>
            <a:r>
              <a:rPr lang="zh-CN" altLang="en-US" sz="2800" dirty="0" smtClean="0"/>
              <a:t> </a:t>
            </a:r>
            <a:r>
              <a:rPr lang="en-US" altLang="zh-CN" sz="2800" dirty="0" smtClean="0"/>
              <a:t>model</a:t>
            </a:r>
          </a:p>
          <a:p>
            <a:pPr marL="285750" indent="-285750">
              <a:buFontTx/>
              <a:buChar char="•"/>
            </a:pPr>
            <a:r>
              <a:rPr lang="en-US" altLang="zh-CN" sz="2800" dirty="0" smtClean="0"/>
              <a:t>Evaluate</a:t>
            </a:r>
            <a:r>
              <a:rPr lang="zh-CN" altLang="en-US" sz="2800" dirty="0" smtClean="0"/>
              <a:t> </a:t>
            </a:r>
            <a:r>
              <a:rPr lang="en-US" altLang="zh-CN" sz="2800" dirty="0" smtClean="0"/>
              <a:t>the</a:t>
            </a:r>
            <a:r>
              <a:rPr lang="zh-CN" altLang="en-US" sz="2800" dirty="0" smtClean="0"/>
              <a:t> </a:t>
            </a:r>
            <a:r>
              <a:rPr lang="en-US" altLang="zh-CN" sz="2800" dirty="0" smtClean="0"/>
              <a:t>model</a:t>
            </a:r>
          </a:p>
          <a:p>
            <a:pPr marL="285750" indent="-285750">
              <a:buFontTx/>
              <a:buChar char="•"/>
            </a:pPr>
            <a:r>
              <a:rPr lang="en-US" altLang="zh-CN" sz="2800" dirty="0" smtClean="0"/>
              <a:t>Road</a:t>
            </a:r>
            <a:r>
              <a:rPr lang="zh-CN" altLang="en-US" sz="2800" dirty="0" smtClean="0"/>
              <a:t> </a:t>
            </a:r>
            <a:r>
              <a:rPr lang="en-US" altLang="zh-CN" sz="2800" dirty="0" smtClean="0"/>
              <a:t>mapping</a:t>
            </a:r>
            <a:r>
              <a:rPr lang="zh-CN" altLang="en-US" sz="2800" dirty="0" smtClean="0"/>
              <a:t> </a:t>
            </a:r>
            <a:endParaRPr lang="en-US" altLang="zh-CN" sz="2800" dirty="0" smtClean="0"/>
          </a:p>
          <a:p>
            <a:pPr marL="285750" indent="-285750">
              <a:buFontTx/>
              <a:buChar char="•"/>
            </a:pPr>
            <a:endParaRPr lang="en-US" altLang="zh-CN" dirty="0" smtClean="0"/>
          </a:p>
          <a:p>
            <a:endParaRPr lang="en-US" dirty="0"/>
          </a:p>
        </p:txBody>
      </p:sp>
      <p:sp>
        <p:nvSpPr>
          <p:cNvPr id="8" name="Slide Number Placeholder 7"/>
          <p:cNvSpPr>
            <a:spLocks noGrp="1"/>
          </p:cNvSpPr>
          <p:nvPr>
            <p:ph type="sldNum" sz="quarter" idx="12"/>
          </p:nvPr>
        </p:nvSpPr>
        <p:spPr/>
        <p:txBody>
          <a:bodyPr/>
          <a:lstStyle/>
          <a:p>
            <a:fld id="{6294C92D-0306-4E69-9CD3-20855E849650}" type="slidenum">
              <a:rPr kumimoji="0" lang="en-US" smtClean="0"/>
              <a:t>2</a:t>
            </a:fld>
            <a:endParaRPr kumimoji="0" lang="en-US"/>
          </a:p>
        </p:txBody>
      </p:sp>
    </p:spTree>
    <p:extLst>
      <p:ext uri="{BB962C8B-B14F-4D97-AF65-F5344CB8AC3E}">
        <p14:creationId xmlns:p14="http://schemas.microsoft.com/office/powerpoint/2010/main" val="128038600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zh-CN" dirty="0" smtClean="0"/>
              <a:t>Discussion </a:t>
            </a:r>
            <a:br>
              <a:rPr lang="en-US" altLang="zh-CN" dirty="0" smtClean="0"/>
            </a:br>
            <a:r>
              <a:rPr lang="zh-CN" altLang="en-US" dirty="0" smtClean="0"/>
              <a:t> </a:t>
            </a:r>
            <a:r>
              <a:rPr lang="en-US" altLang="zh-CN" dirty="0" smtClean="0"/>
              <a:t>	</a:t>
            </a:r>
            <a:r>
              <a:rPr lang="en-US" dirty="0" smtClean="0"/>
              <a:t>---</a:t>
            </a:r>
            <a:r>
              <a:rPr lang="zh-CN" altLang="en-US" dirty="0" smtClean="0"/>
              <a:t> </a:t>
            </a:r>
            <a:r>
              <a:rPr lang="en-US" altLang="zh-CN" dirty="0" smtClean="0"/>
              <a:t>what</a:t>
            </a:r>
            <a:r>
              <a:rPr lang="zh-CN" altLang="en-US" dirty="0" smtClean="0"/>
              <a:t> </a:t>
            </a:r>
            <a:r>
              <a:rPr lang="en-US" altLang="zh-CN" dirty="0" smtClean="0"/>
              <a:t>I</a:t>
            </a:r>
            <a:r>
              <a:rPr lang="zh-CN" altLang="en-US" dirty="0" smtClean="0"/>
              <a:t> </a:t>
            </a:r>
            <a:r>
              <a:rPr lang="en-US" altLang="zh-CN" dirty="0" smtClean="0"/>
              <a:t>have</a:t>
            </a:r>
            <a:r>
              <a:rPr lang="zh-CN" altLang="en-US" dirty="0" smtClean="0"/>
              <a:t> </a:t>
            </a:r>
            <a:r>
              <a:rPr lang="en-US" altLang="zh-CN" dirty="0" smtClean="0"/>
              <a:t>done</a:t>
            </a:r>
            <a:r>
              <a:rPr lang="zh-CN" altLang="en-US" dirty="0" smtClean="0"/>
              <a:t> </a:t>
            </a:r>
            <a:r>
              <a:rPr lang="en-US" altLang="zh-CN" dirty="0" smtClean="0"/>
              <a:t>differently</a:t>
            </a:r>
            <a:r>
              <a:rPr lang="zh-CN" altLang="en-US" dirty="0" smtClean="0"/>
              <a:t> </a:t>
            </a:r>
            <a:endParaRPr lang="en-US" dirty="0"/>
          </a:p>
        </p:txBody>
      </p:sp>
      <p:sp>
        <p:nvSpPr>
          <p:cNvPr id="3" name="Content Placeholder 2"/>
          <p:cNvSpPr>
            <a:spLocks noGrp="1"/>
          </p:cNvSpPr>
          <p:nvPr>
            <p:ph idx="1"/>
          </p:nvPr>
        </p:nvSpPr>
        <p:spPr/>
        <p:txBody>
          <a:bodyPr/>
          <a:lstStyle/>
          <a:p>
            <a:r>
              <a:rPr lang="en-US" dirty="0" smtClean="0"/>
              <a:t>The original method from the paper uses the basic physics for the initial displacement prediction</a:t>
            </a:r>
          </a:p>
          <a:p>
            <a:r>
              <a:rPr lang="en-US" dirty="0" smtClean="0"/>
              <a:t>But I </a:t>
            </a:r>
            <a:r>
              <a:rPr lang="en-US" altLang="zh-CN" dirty="0" smtClean="0"/>
              <a:t>tried</a:t>
            </a:r>
            <a:r>
              <a:rPr lang="zh-CN" altLang="en-US" dirty="0" smtClean="0"/>
              <a:t> </a:t>
            </a:r>
            <a:r>
              <a:rPr lang="en-US" altLang="zh-CN" dirty="0" smtClean="0"/>
              <a:t>in</a:t>
            </a:r>
            <a:r>
              <a:rPr lang="zh-CN" altLang="en-US" dirty="0" smtClean="0"/>
              <a:t> </a:t>
            </a:r>
            <a:r>
              <a:rPr lang="en-US" altLang="zh-CN" dirty="0" smtClean="0"/>
              <a:t>two</a:t>
            </a:r>
            <a:r>
              <a:rPr lang="zh-CN" altLang="en-US" dirty="0" smtClean="0"/>
              <a:t> </a:t>
            </a:r>
            <a:r>
              <a:rPr lang="en-US" altLang="zh-CN" dirty="0" smtClean="0"/>
              <a:t>different</a:t>
            </a:r>
            <a:r>
              <a:rPr lang="zh-CN" altLang="en-US" dirty="0" smtClean="0"/>
              <a:t> </a:t>
            </a:r>
            <a:r>
              <a:rPr lang="en-US" altLang="zh-CN" dirty="0" smtClean="0"/>
              <a:t>ways</a:t>
            </a:r>
          </a:p>
          <a:p>
            <a:pPr lvl="1"/>
            <a:r>
              <a:rPr lang="en-US" altLang="zh-CN" dirty="0" smtClean="0"/>
              <a:t>The</a:t>
            </a:r>
            <a:r>
              <a:rPr lang="zh-CN" altLang="en-US" dirty="0"/>
              <a:t> </a:t>
            </a:r>
            <a:r>
              <a:rPr lang="en-US" altLang="zh-CN" dirty="0" smtClean="0"/>
              <a:t>motion</a:t>
            </a:r>
            <a:r>
              <a:rPr lang="zh-CN" altLang="en-US" dirty="0" smtClean="0"/>
              <a:t> </a:t>
            </a:r>
            <a:r>
              <a:rPr lang="en-US" altLang="zh-CN" dirty="0" smtClean="0"/>
              <a:t>labels</a:t>
            </a:r>
            <a:r>
              <a:rPr lang="zh-CN" altLang="en-US" dirty="0" smtClean="0"/>
              <a:t> </a:t>
            </a:r>
            <a:r>
              <a:rPr lang="en-US" altLang="zh-CN" dirty="0" smtClean="0"/>
              <a:t>that</a:t>
            </a:r>
            <a:r>
              <a:rPr lang="zh-CN" altLang="en-US" dirty="0" smtClean="0"/>
              <a:t> </a:t>
            </a:r>
            <a:r>
              <a:rPr lang="en-US" altLang="zh-CN" dirty="0" smtClean="0"/>
              <a:t>uses</a:t>
            </a:r>
            <a:r>
              <a:rPr lang="zh-CN" altLang="en-US" dirty="0" smtClean="0"/>
              <a:t> </a:t>
            </a:r>
            <a:r>
              <a:rPr lang="en-US" altLang="zh-CN" dirty="0" smtClean="0"/>
              <a:t>gyro</a:t>
            </a:r>
            <a:r>
              <a:rPr lang="zh-CN" altLang="en-US" dirty="0" smtClean="0"/>
              <a:t> </a:t>
            </a:r>
            <a:r>
              <a:rPr lang="en-US" altLang="zh-CN" dirty="0" smtClean="0"/>
              <a:t>and</a:t>
            </a:r>
            <a:r>
              <a:rPr lang="zh-CN" altLang="en-US" dirty="0" smtClean="0"/>
              <a:t> </a:t>
            </a:r>
            <a:r>
              <a:rPr lang="en-US" altLang="zh-CN" dirty="0" smtClean="0"/>
              <a:t>accelerometer</a:t>
            </a:r>
            <a:r>
              <a:rPr lang="zh-CN" altLang="en-US" dirty="0" smtClean="0"/>
              <a:t> </a:t>
            </a:r>
            <a:r>
              <a:rPr lang="en-US" altLang="zh-CN" dirty="0" smtClean="0"/>
              <a:t>have</a:t>
            </a:r>
            <a:r>
              <a:rPr lang="zh-CN" altLang="en-US" dirty="0" smtClean="0"/>
              <a:t> </a:t>
            </a:r>
            <a:r>
              <a:rPr lang="en-US" altLang="zh-CN" dirty="0" smtClean="0"/>
              <a:t>enough</a:t>
            </a:r>
            <a:r>
              <a:rPr lang="zh-CN" altLang="en-US" dirty="0" smtClean="0"/>
              <a:t> </a:t>
            </a:r>
            <a:r>
              <a:rPr lang="en-US" altLang="zh-CN" dirty="0" smtClean="0"/>
              <a:t>separation</a:t>
            </a:r>
            <a:r>
              <a:rPr lang="zh-CN" altLang="en-US" dirty="0" smtClean="0"/>
              <a:t>. </a:t>
            </a:r>
            <a:r>
              <a:rPr lang="en-US" altLang="zh-CN" dirty="0" smtClean="0"/>
              <a:t>Simply</a:t>
            </a:r>
            <a:r>
              <a:rPr lang="zh-CN" altLang="en-US" dirty="0" smtClean="0"/>
              <a:t> </a:t>
            </a:r>
            <a:r>
              <a:rPr lang="en-US" altLang="zh-CN" dirty="0" smtClean="0"/>
              <a:t>EML</a:t>
            </a:r>
            <a:r>
              <a:rPr lang="zh-CN" altLang="en-US" dirty="0" smtClean="0"/>
              <a:t> </a:t>
            </a:r>
            <a:r>
              <a:rPr lang="en-US" altLang="zh-CN" dirty="0" smtClean="0"/>
              <a:t>for</a:t>
            </a:r>
            <a:r>
              <a:rPr lang="zh-CN" altLang="en-US" dirty="0" smtClean="0"/>
              <a:t> </a:t>
            </a:r>
            <a:r>
              <a:rPr lang="en-US" altLang="zh-CN" dirty="0" smtClean="0"/>
              <a:t>motion</a:t>
            </a:r>
            <a:r>
              <a:rPr lang="zh-CN" altLang="en-US" dirty="0" smtClean="0"/>
              <a:t>-</a:t>
            </a:r>
            <a:r>
              <a:rPr lang="en-US" altLang="zh-CN" dirty="0" smtClean="0"/>
              <a:t>displacement</a:t>
            </a:r>
            <a:r>
              <a:rPr lang="zh-CN" altLang="en-US" dirty="0" smtClean="0"/>
              <a:t> </a:t>
            </a:r>
            <a:r>
              <a:rPr lang="en-US" altLang="zh-CN" dirty="0" smtClean="0"/>
              <a:t>pairs</a:t>
            </a:r>
            <a:r>
              <a:rPr lang="zh-CN" altLang="en-US" dirty="0" smtClean="0"/>
              <a:t> </a:t>
            </a:r>
            <a:r>
              <a:rPr lang="zh-CN" altLang="zh-CN" dirty="0" smtClean="0"/>
              <a:t>w</a:t>
            </a:r>
            <a:r>
              <a:rPr lang="en-US" altLang="zh-CN" dirty="0" smtClean="0"/>
              <a:t>ill</a:t>
            </a:r>
            <a:r>
              <a:rPr lang="zh-CN" altLang="en-US" dirty="0" smtClean="0"/>
              <a:t> </a:t>
            </a:r>
            <a:r>
              <a:rPr lang="en-US" altLang="zh-CN" dirty="0" smtClean="0"/>
              <a:t>do</a:t>
            </a:r>
            <a:r>
              <a:rPr lang="zh-CN" altLang="en-US" dirty="0" smtClean="0"/>
              <a:t> </a:t>
            </a:r>
            <a:r>
              <a:rPr lang="en-US" altLang="zh-CN" dirty="0" smtClean="0"/>
              <a:t>for</a:t>
            </a:r>
            <a:r>
              <a:rPr lang="zh-CN" altLang="en-US" dirty="0" smtClean="0"/>
              <a:t> </a:t>
            </a:r>
            <a:r>
              <a:rPr lang="en-US" altLang="zh-CN" dirty="0" smtClean="0"/>
              <a:t>the</a:t>
            </a:r>
            <a:r>
              <a:rPr lang="zh-CN" altLang="en-US" dirty="0" smtClean="0"/>
              <a:t> </a:t>
            </a:r>
            <a:r>
              <a:rPr lang="en-US" altLang="zh-CN" dirty="0" smtClean="0"/>
              <a:t>initial</a:t>
            </a:r>
            <a:r>
              <a:rPr lang="zh-CN" altLang="en-US" dirty="0" smtClean="0"/>
              <a:t> </a:t>
            </a:r>
            <a:r>
              <a:rPr lang="en-US" altLang="zh-CN" dirty="0" smtClean="0"/>
              <a:t>kick</a:t>
            </a:r>
            <a:r>
              <a:rPr lang="zh-CN" altLang="en-US" dirty="0" smtClean="0"/>
              <a:t> </a:t>
            </a:r>
            <a:r>
              <a:rPr lang="en-US" altLang="zh-CN" dirty="0" smtClean="0"/>
              <a:t>off.</a:t>
            </a:r>
            <a:r>
              <a:rPr lang="zh-CN" altLang="en-US" dirty="0" smtClean="0"/>
              <a:t> </a:t>
            </a:r>
            <a:endParaRPr lang="en-US" altLang="zh-CN" dirty="0" smtClean="0"/>
          </a:p>
        </p:txBody>
      </p:sp>
      <p:sp>
        <p:nvSpPr>
          <p:cNvPr id="4" name="Slide Number Placeholder 3"/>
          <p:cNvSpPr>
            <a:spLocks noGrp="1"/>
          </p:cNvSpPr>
          <p:nvPr>
            <p:ph type="sldNum" sz="quarter" idx="12"/>
          </p:nvPr>
        </p:nvSpPr>
        <p:spPr/>
        <p:txBody>
          <a:bodyPr/>
          <a:lstStyle/>
          <a:p>
            <a:fld id="{6294C92D-0306-4E69-9CD3-20855E849650}" type="slidenum">
              <a:rPr kumimoji="0" lang="en-US" smtClean="0"/>
              <a:t>20</a:t>
            </a:fld>
            <a:endParaRPr kumimoji="0" lang="en-US"/>
          </a:p>
        </p:txBody>
      </p:sp>
    </p:spTree>
    <p:extLst>
      <p:ext uri="{BB962C8B-B14F-4D97-AF65-F5344CB8AC3E}">
        <p14:creationId xmlns:p14="http://schemas.microsoft.com/office/powerpoint/2010/main" val="242396436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altLang="zh-CN" dirty="0" smtClean="0"/>
              <a:t>Continue…</a:t>
            </a:r>
          </a:p>
          <a:p>
            <a:pPr lvl="1"/>
            <a:r>
              <a:rPr lang="zh-CN" altLang="zh-CN" dirty="0" smtClean="0"/>
              <a:t>F</a:t>
            </a:r>
            <a:r>
              <a:rPr lang="en-US" altLang="zh-CN" dirty="0" smtClean="0"/>
              <a:t>or</a:t>
            </a:r>
            <a:r>
              <a:rPr lang="zh-CN" altLang="en-US" dirty="0" smtClean="0"/>
              <a:t> </a:t>
            </a:r>
            <a:r>
              <a:rPr lang="en-US" altLang="zh-CN" dirty="0" smtClean="0"/>
              <a:t>the</a:t>
            </a:r>
            <a:r>
              <a:rPr lang="zh-CN" altLang="en-US" dirty="0" smtClean="0"/>
              <a:t> </a:t>
            </a:r>
            <a:r>
              <a:rPr lang="en-US" altLang="zh-CN" dirty="0" smtClean="0"/>
              <a:t>motion</a:t>
            </a:r>
            <a:r>
              <a:rPr lang="zh-CN" altLang="en-US" dirty="0" smtClean="0"/>
              <a:t> </a:t>
            </a:r>
            <a:r>
              <a:rPr lang="en-US" altLang="zh-CN" dirty="0" smtClean="0"/>
              <a:t>labels</a:t>
            </a:r>
            <a:r>
              <a:rPr lang="zh-CN" altLang="en-US" dirty="0" smtClean="0"/>
              <a:t> </a:t>
            </a:r>
            <a:r>
              <a:rPr lang="en-US" altLang="zh-CN" dirty="0" smtClean="0"/>
              <a:t>that</a:t>
            </a:r>
            <a:r>
              <a:rPr lang="zh-CN" altLang="en-US" dirty="0" smtClean="0"/>
              <a:t> </a:t>
            </a:r>
            <a:r>
              <a:rPr lang="en-US" altLang="zh-CN" dirty="0" smtClean="0"/>
              <a:t>don’t</a:t>
            </a:r>
            <a:r>
              <a:rPr lang="zh-CN" altLang="en-US" dirty="0" smtClean="0"/>
              <a:t> </a:t>
            </a:r>
            <a:r>
              <a:rPr lang="en-US" altLang="zh-CN" dirty="0" smtClean="0"/>
              <a:t>use</a:t>
            </a:r>
            <a:r>
              <a:rPr lang="zh-CN" altLang="en-US" dirty="0" smtClean="0"/>
              <a:t> </a:t>
            </a:r>
            <a:r>
              <a:rPr lang="en-US" altLang="zh-CN" dirty="0" smtClean="0"/>
              <a:t>gyro</a:t>
            </a:r>
            <a:r>
              <a:rPr lang="zh-CN" altLang="en-US" dirty="0" smtClean="0"/>
              <a:t> </a:t>
            </a:r>
            <a:r>
              <a:rPr lang="en-US" altLang="zh-CN" dirty="0" smtClean="0"/>
              <a:t>sensor</a:t>
            </a:r>
            <a:r>
              <a:rPr lang="zh-CN" altLang="en-US" dirty="0" smtClean="0"/>
              <a:t> </a:t>
            </a:r>
            <a:r>
              <a:rPr lang="en-US" altLang="zh-CN" dirty="0" smtClean="0"/>
              <a:t>data,</a:t>
            </a:r>
            <a:r>
              <a:rPr lang="zh-CN" altLang="en-US" dirty="0" smtClean="0"/>
              <a:t> </a:t>
            </a:r>
            <a:r>
              <a:rPr lang="zh-CN" altLang="zh-CN" dirty="0" smtClean="0"/>
              <a:t>i</a:t>
            </a:r>
            <a:r>
              <a:rPr lang="en-US" altLang="zh-CN" dirty="0" smtClean="0"/>
              <a:t>t’s</a:t>
            </a:r>
            <a:r>
              <a:rPr lang="zh-CN" altLang="en-US" dirty="0" smtClean="0"/>
              <a:t> </a:t>
            </a:r>
            <a:r>
              <a:rPr lang="en-US" altLang="zh-CN" dirty="0" smtClean="0"/>
              <a:t>assumed</a:t>
            </a:r>
            <a:r>
              <a:rPr lang="zh-CN" altLang="en-US" dirty="0" smtClean="0"/>
              <a:t> </a:t>
            </a:r>
            <a:r>
              <a:rPr lang="en-US" altLang="zh-CN" dirty="0" smtClean="0"/>
              <a:t>that</a:t>
            </a:r>
            <a:r>
              <a:rPr lang="zh-CN" altLang="en-US" dirty="0" smtClean="0"/>
              <a:t> </a:t>
            </a:r>
            <a:r>
              <a:rPr lang="en-US" altLang="zh-CN" dirty="0" smtClean="0"/>
              <a:t>the</a:t>
            </a:r>
            <a:r>
              <a:rPr lang="zh-CN" altLang="en-US" dirty="0" smtClean="0"/>
              <a:t> </a:t>
            </a:r>
            <a:r>
              <a:rPr lang="en-US" altLang="zh-CN" dirty="0" smtClean="0"/>
              <a:t>initial</a:t>
            </a:r>
            <a:r>
              <a:rPr lang="zh-CN" altLang="en-US" dirty="0" smtClean="0"/>
              <a:t> </a:t>
            </a:r>
            <a:r>
              <a:rPr lang="en-US" altLang="zh-CN" dirty="0" smtClean="0"/>
              <a:t>n</a:t>
            </a:r>
            <a:r>
              <a:rPr lang="zh-CN" altLang="en-US" dirty="0" smtClean="0"/>
              <a:t> </a:t>
            </a:r>
            <a:r>
              <a:rPr lang="en-US" altLang="zh-CN" dirty="0" smtClean="0"/>
              <a:t>displacements</a:t>
            </a:r>
            <a:r>
              <a:rPr lang="zh-CN" altLang="en-US" dirty="0" smtClean="0"/>
              <a:t> </a:t>
            </a:r>
            <a:r>
              <a:rPr lang="en-US" altLang="zh-CN" dirty="0" smtClean="0"/>
              <a:t>are</a:t>
            </a:r>
            <a:r>
              <a:rPr lang="zh-CN" altLang="en-US" dirty="0" smtClean="0"/>
              <a:t> </a:t>
            </a:r>
            <a:r>
              <a:rPr lang="en-US" altLang="zh-CN" dirty="0" smtClean="0"/>
              <a:t>known</a:t>
            </a:r>
            <a:r>
              <a:rPr lang="zh-CN" altLang="en-US" dirty="0" smtClean="0"/>
              <a:t>; </a:t>
            </a:r>
            <a:r>
              <a:rPr lang="en-US" altLang="zh-CN" dirty="0" smtClean="0"/>
              <a:t>and</a:t>
            </a:r>
            <a:r>
              <a:rPr lang="zh-CN" altLang="en-US" dirty="0" smtClean="0"/>
              <a:t> </a:t>
            </a:r>
            <a:r>
              <a:rPr lang="en-US" altLang="zh-CN" dirty="0" smtClean="0"/>
              <a:t>the</a:t>
            </a:r>
            <a:r>
              <a:rPr lang="zh-CN" altLang="en-US" dirty="0"/>
              <a:t> </a:t>
            </a:r>
            <a:r>
              <a:rPr lang="en-US" altLang="zh-CN" dirty="0" smtClean="0"/>
              <a:t>initial</a:t>
            </a:r>
            <a:r>
              <a:rPr lang="zh-CN" altLang="en-US" dirty="0" smtClean="0"/>
              <a:t> </a:t>
            </a:r>
            <a:r>
              <a:rPr lang="en-US" altLang="zh-CN" dirty="0" smtClean="0"/>
              <a:t>n</a:t>
            </a:r>
            <a:r>
              <a:rPr lang="zh-CN" altLang="en-US" dirty="0" smtClean="0"/>
              <a:t> </a:t>
            </a:r>
            <a:r>
              <a:rPr lang="en-US" altLang="zh-CN" dirty="0" smtClean="0"/>
              <a:t>displacements</a:t>
            </a:r>
            <a:r>
              <a:rPr lang="zh-CN" altLang="en-US" dirty="0" smtClean="0"/>
              <a:t> </a:t>
            </a:r>
            <a:r>
              <a:rPr lang="en-US" altLang="zh-CN" dirty="0" smtClean="0"/>
              <a:t>are</a:t>
            </a:r>
            <a:r>
              <a:rPr lang="zh-CN" altLang="en-US" dirty="0" smtClean="0"/>
              <a:t> </a:t>
            </a:r>
            <a:r>
              <a:rPr lang="en-US" altLang="zh-CN" dirty="0" smtClean="0"/>
              <a:t>the</a:t>
            </a:r>
            <a:r>
              <a:rPr lang="zh-CN" altLang="en-US" dirty="0" smtClean="0"/>
              <a:t> </a:t>
            </a:r>
            <a:r>
              <a:rPr lang="en-US" altLang="zh-CN" dirty="0" smtClean="0"/>
              <a:t>same</a:t>
            </a:r>
            <a:r>
              <a:rPr lang="zh-CN" altLang="en-US" dirty="0" smtClean="0"/>
              <a:t> </a:t>
            </a:r>
            <a:r>
              <a:rPr lang="en-US" altLang="zh-CN" dirty="0" smtClean="0"/>
              <a:t>label</a:t>
            </a:r>
            <a:r>
              <a:rPr lang="zh-CN" altLang="en-US" dirty="0" smtClean="0"/>
              <a:t> </a:t>
            </a:r>
            <a:r>
              <a:rPr lang="en-US" altLang="zh-CN" dirty="0" smtClean="0"/>
              <a:t>(e.g.: the</a:t>
            </a:r>
            <a:r>
              <a:rPr lang="zh-CN" altLang="en-US" dirty="0" smtClean="0"/>
              <a:t> </a:t>
            </a:r>
            <a:r>
              <a:rPr lang="en-US" altLang="zh-CN" dirty="0" smtClean="0"/>
              <a:t>object</a:t>
            </a:r>
            <a:r>
              <a:rPr lang="zh-CN" altLang="en-US" dirty="0" smtClean="0"/>
              <a:t> </a:t>
            </a:r>
            <a:r>
              <a:rPr lang="en-US" altLang="zh-CN" dirty="0" smtClean="0"/>
              <a:t>starts</a:t>
            </a:r>
            <a:r>
              <a:rPr lang="zh-CN" altLang="en-US" dirty="0" smtClean="0"/>
              <a:t> </a:t>
            </a:r>
            <a:r>
              <a:rPr lang="en-US" altLang="zh-CN" dirty="0" smtClean="0"/>
              <a:t>from</a:t>
            </a:r>
            <a:r>
              <a:rPr lang="zh-CN" altLang="en-US" dirty="0" smtClean="0"/>
              <a:t> </a:t>
            </a:r>
            <a:r>
              <a:rPr lang="en-US" altLang="zh-CN" dirty="0" smtClean="0"/>
              <a:t>a</a:t>
            </a:r>
            <a:r>
              <a:rPr lang="zh-CN" altLang="en-US" dirty="0" smtClean="0"/>
              <a:t> </a:t>
            </a:r>
            <a:r>
              <a:rPr lang="en-US" altLang="zh-CN" dirty="0" smtClean="0"/>
              <a:t>straight</a:t>
            </a:r>
            <a:r>
              <a:rPr lang="zh-CN" altLang="en-US" dirty="0" smtClean="0"/>
              <a:t> </a:t>
            </a:r>
            <a:r>
              <a:rPr lang="en-US" altLang="zh-CN" dirty="0" smtClean="0"/>
              <a:t>line);</a:t>
            </a:r>
          </a:p>
          <a:p>
            <a:pPr marL="402336" lvl="1" indent="0">
              <a:buNone/>
            </a:pPr>
            <a:r>
              <a:rPr lang="en-US" altLang="zh-CN" dirty="0" smtClean="0"/>
              <a:t> </a:t>
            </a:r>
            <a:endParaRPr lang="en-US" altLang="zh-CN" dirty="0"/>
          </a:p>
        </p:txBody>
      </p:sp>
      <p:sp>
        <p:nvSpPr>
          <p:cNvPr id="4" name="Slide Number Placeholder 3"/>
          <p:cNvSpPr>
            <a:spLocks noGrp="1"/>
          </p:cNvSpPr>
          <p:nvPr>
            <p:ph type="sldNum" sz="quarter" idx="12"/>
          </p:nvPr>
        </p:nvSpPr>
        <p:spPr/>
        <p:txBody>
          <a:bodyPr/>
          <a:lstStyle/>
          <a:p>
            <a:fld id="{6294C92D-0306-4E69-9CD3-20855E849650}" type="slidenum">
              <a:rPr kumimoji="0" lang="en-US" smtClean="0"/>
              <a:t>21</a:t>
            </a:fld>
            <a:endParaRPr kumimoji="0" lang="en-US"/>
          </a:p>
        </p:txBody>
      </p:sp>
      <p:sp>
        <p:nvSpPr>
          <p:cNvPr id="5" name="Title 1"/>
          <p:cNvSpPr>
            <a:spLocks noGrp="1"/>
          </p:cNvSpPr>
          <p:nvPr>
            <p:ph type="title"/>
          </p:nvPr>
        </p:nvSpPr>
        <p:spPr/>
        <p:txBody>
          <a:bodyPr>
            <a:normAutofit fontScale="90000"/>
          </a:bodyPr>
          <a:lstStyle/>
          <a:p>
            <a:r>
              <a:rPr lang="en-US" altLang="zh-CN" dirty="0" smtClean="0"/>
              <a:t>Discussion </a:t>
            </a:r>
            <a:br>
              <a:rPr lang="en-US" altLang="zh-CN" dirty="0" smtClean="0"/>
            </a:br>
            <a:r>
              <a:rPr lang="zh-CN" altLang="en-US" dirty="0" smtClean="0"/>
              <a:t> </a:t>
            </a:r>
            <a:r>
              <a:rPr lang="en-US" altLang="zh-CN" dirty="0" smtClean="0"/>
              <a:t>	</a:t>
            </a:r>
            <a:r>
              <a:rPr lang="en-US" dirty="0" smtClean="0"/>
              <a:t>---</a:t>
            </a:r>
            <a:r>
              <a:rPr lang="zh-CN" altLang="en-US" dirty="0" smtClean="0"/>
              <a:t> </a:t>
            </a:r>
            <a:r>
              <a:rPr lang="en-US" altLang="zh-CN" dirty="0" smtClean="0"/>
              <a:t>what</a:t>
            </a:r>
            <a:r>
              <a:rPr lang="zh-CN" altLang="en-US" dirty="0" smtClean="0"/>
              <a:t> </a:t>
            </a:r>
            <a:r>
              <a:rPr lang="en-US" altLang="zh-CN" dirty="0" smtClean="0"/>
              <a:t>I</a:t>
            </a:r>
            <a:r>
              <a:rPr lang="zh-CN" altLang="en-US" dirty="0" smtClean="0"/>
              <a:t> </a:t>
            </a:r>
            <a:r>
              <a:rPr lang="en-US" altLang="zh-CN" dirty="0" smtClean="0"/>
              <a:t>have</a:t>
            </a:r>
            <a:r>
              <a:rPr lang="zh-CN" altLang="en-US" dirty="0" smtClean="0"/>
              <a:t> </a:t>
            </a:r>
            <a:r>
              <a:rPr lang="en-US" altLang="zh-CN" dirty="0" smtClean="0"/>
              <a:t>done</a:t>
            </a:r>
            <a:r>
              <a:rPr lang="zh-CN" altLang="en-US" dirty="0" smtClean="0"/>
              <a:t> </a:t>
            </a:r>
            <a:r>
              <a:rPr lang="en-US" altLang="zh-CN" dirty="0" smtClean="0"/>
              <a:t>differently</a:t>
            </a:r>
            <a:r>
              <a:rPr lang="zh-CN" altLang="en-US" dirty="0" smtClean="0"/>
              <a:t> </a:t>
            </a:r>
            <a:endParaRPr lang="en-US" dirty="0"/>
          </a:p>
        </p:txBody>
      </p:sp>
    </p:spTree>
    <p:extLst>
      <p:ext uri="{BB962C8B-B14F-4D97-AF65-F5344CB8AC3E}">
        <p14:creationId xmlns:p14="http://schemas.microsoft.com/office/powerpoint/2010/main" val="13142630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altLang="zh-CN" dirty="0" smtClean="0"/>
              <a:t>Continue…</a:t>
            </a:r>
          </a:p>
          <a:p>
            <a:pPr lvl="1"/>
            <a:r>
              <a:rPr lang="en-US" altLang="zh-CN" dirty="0" smtClean="0"/>
              <a:t>I skipped the training process due to time issue</a:t>
            </a:r>
          </a:p>
          <a:p>
            <a:pPr lvl="1"/>
            <a:r>
              <a:rPr lang="en-US" altLang="zh-CN" dirty="0" smtClean="0"/>
              <a:t>The training process fine tunes the model but we only need to see if the prediction is close enough during the feasibility study stage </a:t>
            </a:r>
          </a:p>
        </p:txBody>
      </p:sp>
      <p:sp>
        <p:nvSpPr>
          <p:cNvPr id="4" name="Slide Number Placeholder 3"/>
          <p:cNvSpPr>
            <a:spLocks noGrp="1"/>
          </p:cNvSpPr>
          <p:nvPr>
            <p:ph type="sldNum" sz="quarter" idx="12"/>
          </p:nvPr>
        </p:nvSpPr>
        <p:spPr/>
        <p:txBody>
          <a:bodyPr/>
          <a:lstStyle/>
          <a:p>
            <a:fld id="{6294C92D-0306-4E69-9CD3-20855E849650}" type="slidenum">
              <a:rPr kumimoji="0" lang="en-US" smtClean="0"/>
              <a:t>22</a:t>
            </a:fld>
            <a:endParaRPr kumimoji="0" lang="en-US"/>
          </a:p>
        </p:txBody>
      </p:sp>
      <p:sp>
        <p:nvSpPr>
          <p:cNvPr id="5" name="Title 1"/>
          <p:cNvSpPr>
            <a:spLocks noGrp="1"/>
          </p:cNvSpPr>
          <p:nvPr>
            <p:ph type="title"/>
          </p:nvPr>
        </p:nvSpPr>
        <p:spPr/>
        <p:txBody>
          <a:bodyPr>
            <a:normAutofit fontScale="90000"/>
          </a:bodyPr>
          <a:lstStyle/>
          <a:p>
            <a:r>
              <a:rPr lang="en-US" altLang="zh-CN" dirty="0" smtClean="0"/>
              <a:t>Discussion </a:t>
            </a:r>
            <a:br>
              <a:rPr lang="en-US" altLang="zh-CN" dirty="0" smtClean="0"/>
            </a:br>
            <a:r>
              <a:rPr lang="zh-CN" altLang="en-US" dirty="0" smtClean="0"/>
              <a:t> </a:t>
            </a:r>
            <a:r>
              <a:rPr lang="en-US" altLang="zh-CN" dirty="0" smtClean="0"/>
              <a:t>	</a:t>
            </a:r>
            <a:r>
              <a:rPr lang="en-US" dirty="0" smtClean="0"/>
              <a:t>---</a:t>
            </a:r>
            <a:r>
              <a:rPr lang="zh-CN" altLang="en-US" dirty="0" smtClean="0"/>
              <a:t> </a:t>
            </a:r>
            <a:r>
              <a:rPr lang="en-US" altLang="zh-CN" dirty="0" smtClean="0"/>
              <a:t>what</a:t>
            </a:r>
            <a:r>
              <a:rPr lang="zh-CN" altLang="en-US" dirty="0" smtClean="0"/>
              <a:t> </a:t>
            </a:r>
            <a:r>
              <a:rPr lang="en-US" altLang="zh-CN" dirty="0" smtClean="0"/>
              <a:t>I</a:t>
            </a:r>
            <a:r>
              <a:rPr lang="zh-CN" altLang="en-US" dirty="0" smtClean="0"/>
              <a:t> </a:t>
            </a:r>
            <a:r>
              <a:rPr lang="en-US" altLang="zh-CN" dirty="0" smtClean="0"/>
              <a:t>have</a:t>
            </a:r>
            <a:r>
              <a:rPr lang="zh-CN" altLang="en-US" dirty="0" smtClean="0"/>
              <a:t> </a:t>
            </a:r>
            <a:r>
              <a:rPr lang="en-US" altLang="zh-CN" dirty="0" smtClean="0"/>
              <a:t>done</a:t>
            </a:r>
            <a:r>
              <a:rPr lang="zh-CN" altLang="en-US" dirty="0" smtClean="0"/>
              <a:t> </a:t>
            </a:r>
            <a:r>
              <a:rPr lang="en-US" altLang="zh-CN" dirty="0" smtClean="0"/>
              <a:t>differently</a:t>
            </a:r>
            <a:r>
              <a:rPr lang="zh-CN" altLang="en-US" dirty="0" smtClean="0"/>
              <a:t> </a:t>
            </a:r>
            <a:endParaRPr lang="en-US" dirty="0"/>
          </a:p>
        </p:txBody>
      </p:sp>
    </p:spTree>
    <p:extLst>
      <p:ext uri="{BB962C8B-B14F-4D97-AF65-F5344CB8AC3E}">
        <p14:creationId xmlns:p14="http://schemas.microsoft.com/office/powerpoint/2010/main" val="385181526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altLang="zh-CN" dirty="0" smtClean="0"/>
              <a:t>Continue…</a:t>
            </a:r>
          </a:p>
          <a:p>
            <a:pPr lvl="1"/>
            <a:r>
              <a:rPr lang="en-US" altLang="zh-CN" dirty="0" smtClean="0"/>
              <a:t>I didn’t use the trajectory model (the one with displacement sequence and corresponding counts) for the prediction because the motion labels with gyro sensor data give good enough clustering that we can get good accuracy just with the translation model (the on with motion label and displacement pairs and corresponding counts)</a:t>
            </a:r>
          </a:p>
        </p:txBody>
      </p:sp>
      <p:sp>
        <p:nvSpPr>
          <p:cNvPr id="4" name="Slide Number Placeholder 3"/>
          <p:cNvSpPr>
            <a:spLocks noGrp="1"/>
          </p:cNvSpPr>
          <p:nvPr>
            <p:ph type="sldNum" sz="quarter" idx="12"/>
          </p:nvPr>
        </p:nvSpPr>
        <p:spPr/>
        <p:txBody>
          <a:bodyPr/>
          <a:lstStyle/>
          <a:p>
            <a:fld id="{6294C92D-0306-4E69-9CD3-20855E849650}" type="slidenum">
              <a:rPr kumimoji="0" lang="en-US" smtClean="0"/>
              <a:t>23</a:t>
            </a:fld>
            <a:endParaRPr kumimoji="0" lang="en-US"/>
          </a:p>
        </p:txBody>
      </p:sp>
      <p:sp>
        <p:nvSpPr>
          <p:cNvPr id="5" name="Title 1"/>
          <p:cNvSpPr>
            <a:spLocks noGrp="1"/>
          </p:cNvSpPr>
          <p:nvPr>
            <p:ph type="title"/>
          </p:nvPr>
        </p:nvSpPr>
        <p:spPr/>
        <p:txBody>
          <a:bodyPr>
            <a:normAutofit fontScale="90000"/>
          </a:bodyPr>
          <a:lstStyle/>
          <a:p>
            <a:r>
              <a:rPr lang="en-US" altLang="zh-CN" dirty="0" smtClean="0"/>
              <a:t>Discussion </a:t>
            </a:r>
            <a:br>
              <a:rPr lang="en-US" altLang="zh-CN" dirty="0" smtClean="0"/>
            </a:br>
            <a:r>
              <a:rPr lang="zh-CN" altLang="en-US" dirty="0" smtClean="0"/>
              <a:t> </a:t>
            </a:r>
            <a:r>
              <a:rPr lang="en-US" altLang="zh-CN" dirty="0" smtClean="0"/>
              <a:t>	</a:t>
            </a:r>
            <a:r>
              <a:rPr lang="en-US" dirty="0" smtClean="0"/>
              <a:t>---</a:t>
            </a:r>
            <a:r>
              <a:rPr lang="zh-CN" altLang="en-US" dirty="0" smtClean="0"/>
              <a:t> </a:t>
            </a:r>
            <a:r>
              <a:rPr lang="en-US" altLang="zh-CN" dirty="0" smtClean="0"/>
              <a:t>what</a:t>
            </a:r>
            <a:r>
              <a:rPr lang="zh-CN" altLang="en-US" dirty="0" smtClean="0"/>
              <a:t> </a:t>
            </a:r>
            <a:r>
              <a:rPr lang="en-US" altLang="zh-CN" dirty="0" smtClean="0"/>
              <a:t>I</a:t>
            </a:r>
            <a:r>
              <a:rPr lang="zh-CN" altLang="en-US" dirty="0" smtClean="0"/>
              <a:t> </a:t>
            </a:r>
            <a:r>
              <a:rPr lang="en-US" altLang="zh-CN" dirty="0" smtClean="0"/>
              <a:t>have</a:t>
            </a:r>
            <a:r>
              <a:rPr lang="zh-CN" altLang="en-US" dirty="0" smtClean="0"/>
              <a:t> </a:t>
            </a:r>
            <a:r>
              <a:rPr lang="en-US" altLang="zh-CN" dirty="0" smtClean="0"/>
              <a:t>done</a:t>
            </a:r>
            <a:r>
              <a:rPr lang="zh-CN" altLang="en-US" dirty="0" smtClean="0"/>
              <a:t> </a:t>
            </a:r>
            <a:r>
              <a:rPr lang="en-US" altLang="zh-CN" dirty="0" smtClean="0"/>
              <a:t>differently</a:t>
            </a:r>
            <a:r>
              <a:rPr lang="zh-CN" altLang="en-US" dirty="0" smtClean="0"/>
              <a:t> </a:t>
            </a:r>
            <a:endParaRPr lang="en-US" dirty="0"/>
          </a:p>
        </p:txBody>
      </p:sp>
    </p:spTree>
    <p:extLst>
      <p:ext uri="{BB962C8B-B14F-4D97-AF65-F5344CB8AC3E}">
        <p14:creationId xmlns:p14="http://schemas.microsoft.com/office/powerpoint/2010/main" val="181254609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altLang="zh-CN" dirty="0" smtClean="0"/>
              <a:t>Continue…</a:t>
            </a:r>
          </a:p>
          <a:p>
            <a:pPr lvl="1"/>
            <a:r>
              <a:rPr lang="en-US" altLang="zh-CN" dirty="0" smtClean="0"/>
              <a:t>I did use the trajectory model when gyro data is not included in the motion label. </a:t>
            </a:r>
          </a:p>
        </p:txBody>
      </p:sp>
      <p:sp>
        <p:nvSpPr>
          <p:cNvPr id="4" name="Slide Number Placeholder 3"/>
          <p:cNvSpPr>
            <a:spLocks noGrp="1"/>
          </p:cNvSpPr>
          <p:nvPr>
            <p:ph type="sldNum" sz="quarter" idx="12"/>
          </p:nvPr>
        </p:nvSpPr>
        <p:spPr/>
        <p:txBody>
          <a:bodyPr/>
          <a:lstStyle/>
          <a:p>
            <a:fld id="{6294C92D-0306-4E69-9CD3-20855E849650}" type="slidenum">
              <a:rPr kumimoji="0" lang="en-US" smtClean="0"/>
              <a:t>24</a:t>
            </a:fld>
            <a:endParaRPr kumimoji="0" lang="en-US"/>
          </a:p>
        </p:txBody>
      </p:sp>
      <p:sp>
        <p:nvSpPr>
          <p:cNvPr id="5" name="Title 1"/>
          <p:cNvSpPr>
            <a:spLocks noGrp="1"/>
          </p:cNvSpPr>
          <p:nvPr>
            <p:ph type="title"/>
          </p:nvPr>
        </p:nvSpPr>
        <p:spPr/>
        <p:txBody>
          <a:bodyPr>
            <a:normAutofit fontScale="90000"/>
          </a:bodyPr>
          <a:lstStyle/>
          <a:p>
            <a:r>
              <a:rPr lang="en-US" altLang="zh-CN" dirty="0" smtClean="0"/>
              <a:t>Discussion </a:t>
            </a:r>
            <a:br>
              <a:rPr lang="en-US" altLang="zh-CN" dirty="0" smtClean="0"/>
            </a:br>
            <a:r>
              <a:rPr lang="zh-CN" altLang="en-US" dirty="0" smtClean="0"/>
              <a:t> </a:t>
            </a:r>
            <a:r>
              <a:rPr lang="en-US" altLang="zh-CN" dirty="0" smtClean="0"/>
              <a:t>	</a:t>
            </a:r>
            <a:r>
              <a:rPr lang="en-US" dirty="0" smtClean="0"/>
              <a:t>---</a:t>
            </a:r>
            <a:r>
              <a:rPr lang="zh-CN" altLang="en-US" dirty="0" smtClean="0"/>
              <a:t> </a:t>
            </a:r>
            <a:r>
              <a:rPr lang="en-US" altLang="zh-CN" dirty="0" smtClean="0"/>
              <a:t>what</a:t>
            </a:r>
            <a:r>
              <a:rPr lang="zh-CN" altLang="en-US" dirty="0" smtClean="0"/>
              <a:t> </a:t>
            </a:r>
            <a:r>
              <a:rPr lang="en-US" altLang="zh-CN" dirty="0" smtClean="0"/>
              <a:t>I</a:t>
            </a:r>
            <a:r>
              <a:rPr lang="zh-CN" altLang="en-US" dirty="0" smtClean="0"/>
              <a:t> </a:t>
            </a:r>
            <a:r>
              <a:rPr lang="en-US" altLang="zh-CN" dirty="0" smtClean="0"/>
              <a:t>have</a:t>
            </a:r>
            <a:r>
              <a:rPr lang="zh-CN" altLang="en-US" dirty="0" smtClean="0"/>
              <a:t> </a:t>
            </a:r>
            <a:r>
              <a:rPr lang="en-US" altLang="zh-CN" dirty="0" smtClean="0"/>
              <a:t>done</a:t>
            </a:r>
            <a:r>
              <a:rPr lang="zh-CN" altLang="en-US" dirty="0" smtClean="0"/>
              <a:t> </a:t>
            </a:r>
            <a:r>
              <a:rPr lang="en-US" altLang="zh-CN" dirty="0" smtClean="0"/>
              <a:t>differently</a:t>
            </a:r>
            <a:r>
              <a:rPr lang="zh-CN" altLang="en-US" dirty="0" smtClean="0"/>
              <a:t> </a:t>
            </a:r>
            <a:endParaRPr lang="en-US" dirty="0"/>
          </a:p>
        </p:txBody>
      </p:sp>
    </p:spTree>
    <p:extLst>
      <p:ext uri="{BB962C8B-B14F-4D97-AF65-F5344CB8AC3E}">
        <p14:creationId xmlns:p14="http://schemas.microsoft.com/office/powerpoint/2010/main" val="1049680146"/>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Discussion</a:t>
            </a:r>
            <a:br>
              <a:rPr lang="en-US" dirty="0" smtClean="0"/>
            </a:br>
            <a:r>
              <a:rPr lang="en-US" dirty="0" smtClean="0"/>
              <a:t> 	--- centroids number influence</a:t>
            </a:r>
            <a:endParaRPr lang="en-US" dirty="0"/>
          </a:p>
        </p:txBody>
      </p:sp>
      <p:sp>
        <p:nvSpPr>
          <p:cNvPr id="3" name="Content Placeholder 2"/>
          <p:cNvSpPr>
            <a:spLocks noGrp="1"/>
          </p:cNvSpPr>
          <p:nvPr>
            <p:ph idx="1"/>
          </p:nvPr>
        </p:nvSpPr>
        <p:spPr>
          <a:xfrm>
            <a:off x="1435608" y="1504950"/>
            <a:ext cx="7498080" cy="4800600"/>
          </a:xfrm>
        </p:spPr>
        <p:txBody>
          <a:bodyPr/>
          <a:lstStyle/>
          <a:p>
            <a:r>
              <a:rPr lang="en-US" dirty="0" smtClean="0"/>
              <a:t>If we have too insufficient centroids number, the prediction will be inaccurate</a:t>
            </a:r>
          </a:p>
          <a:p>
            <a:r>
              <a:rPr lang="en-US" dirty="0" smtClean="0"/>
              <a:t>Using gyro sensor provides extra information which allows less centroids for the motion data</a:t>
            </a:r>
          </a:p>
          <a:p>
            <a:r>
              <a:rPr lang="en-US" dirty="0" smtClean="0"/>
              <a:t>Increase the number of </a:t>
            </a:r>
            <a:r>
              <a:rPr lang="en-US" altLang="zh-CN" dirty="0" smtClean="0"/>
              <a:t>motion</a:t>
            </a:r>
            <a:r>
              <a:rPr lang="zh-CN" altLang="en-US" dirty="0" smtClean="0"/>
              <a:t> </a:t>
            </a:r>
            <a:r>
              <a:rPr lang="zh-CN" altLang="zh-CN" dirty="0" smtClean="0"/>
              <a:t>c</a:t>
            </a:r>
            <a:r>
              <a:rPr lang="en-US" altLang="zh-CN" dirty="0" smtClean="0"/>
              <a:t>luster</a:t>
            </a:r>
            <a:r>
              <a:rPr lang="zh-CN" altLang="en-US" dirty="0" smtClean="0"/>
              <a:t> </a:t>
            </a:r>
            <a:r>
              <a:rPr lang="en-US" altLang="zh-CN" dirty="0" smtClean="0"/>
              <a:t>centroids</a:t>
            </a:r>
            <a:r>
              <a:rPr lang="zh-CN" altLang="en-US" dirty="0" smtClean="0"/>
              <a:t> </a:t>
            </a:r>
            <a:r>
              <a:rPr lang="zh-CN" altLang="zh-CN" dirty="0" smtClean="0"/>
              <a:t>he</a:t>
            </a:r>
            <a:r>
              <a:rPr lang="en-US" altLang="zh-CN" dirty="0" err="1" smtClean="0"/>
              <a:t>lps</a:t>
            </a:r>
            <a:r>
              <a:rPr lang="zh-CN" altLang="en-US" dirty="0" smtClean="0"/>
              <a:t> </a:t>
            </a:r>
            <a:r>
              <a:rPr lang="en-US" altLang="zh-CN" dirty="0" smtClean="0"/>
              <a:t>differentiate</a:t>
            </a:r>
            <a:r>
              <a:rPr lang="zh-CN" altLang="en-US" dirty="0" smtClean="0"/>
              <a:t> </a:t>
            </a:r>
            <a:r>
              <a:rPr lang="en-US" altLang="zh-CN" dirty="0" smtClean="0"/>
              <a:t>the</a:t>
            </a:r>
            <a:r>
              <a:rPr lang="zh-CN" altLang="en-US" dirty="0" smtClean="0"/>
              <a:t> </a:t>
            </a:r>
            <a:r>
              <a:rPr lang="en-US" altLang="zh-CN" dirty="0" smtClean="0"/>
              <a:t>random</a:t>
            </a:r>
            <a:r>
              <a:rPr lang="zh-CN" altLang="en-US" dirty="0" smtClean="0"/>
              <a:t> </a:t>
            </a:r>
            <a:r>
              <a:rPr lang="en-US" altLang="zh-CN" dirty="0" smtClean="0"/>
              <a:t>motion</a:t>
            </a:r>
            <a:r>
              <a:rPr lang="zh-CN" altLang="en-US" dirty="0" smtClean="0"/>
              <a:t> </a:t>
            </a:r>
            <a:r>
              <a:rPr lang="en-US" altLang="zh-CN" dirty="0" smtClean="0"/>
              <a:t>and</a:t>
            </a:r>
            <a:r>
              <a:rPr lang="zh-CN" altLang="en-US" dirty="0" smtClean="0"/>
              <a:t> </a:t>
            </a:r>
            <a:r>
              <a:rPr lang="en-US" altLang="zh-CN" dirty="0" smtClean="0"/>
              <a:t>the</a:t>
            </a:r>
            <a:r>
              <a:rPr lang="zh-CN" altLang="en-US" dirty="0" smtClean="0"/>
              <a:t> </a:t>
            </a:r>
            <a:r>
              <a:rPr lang="en-US" altLang="zh-CN" dirty="0" smtClean="0"/>
              <a:t>noise</a:t>
            </a:r>
            <a:r>
              <a:rPr lang="zh-CN" altLang="en-US" dirty="0" smtClean="0"/>
              <a:t> </a:t>
            </a:r>
            <a:r>
              <a:rPr lang="zh-CN" altLang="zh-CN" dirty="0" smtClean="0"/>
              <a:t>w</a:t>
            </a:r>
            <a:r>
              <a:rPr lang="en-US" altLang="zh-CN" dirty="0" smtClean="0"/>
              <a:t>hen</a:t>
            </a:r>
            <a:r>
              <a:rPr lang="zh-CN" altLang="en-US" dirty="0" smtClean="0"/>
              <a:t> </a:t>
            </a:r>
            <a:r>
              <a:rPr lang="en-US" altLang="zh-CN" dirty="0" smtClean="0"/>
              <a:t>driving</a:t>
            </a:r>
            <a:r>
              <a:rPr lang="zh-CN" altLang="en-US" dirty="0" smtClean="0"/>
              <a:t> </a:t>
            </a:r>
            <a:r>
              <a:rPr lang="zh-CN" altLang="zh-CN" dirty="0" smtClean="0"/>
              <a:t>s</a:t>
            </a:r>
            <a:r>
              <a:rPr lang="en-US" altLang="zh-CN" dirty="0" err="1" smtClean="0"/>
              <a:t>traight</a:t>
            </a:r>
            <a:r>
              <a:rPr lang="zh-CN" altLang="en-US" dirty="0" smtClean="0"/>
              <a:t> </a:t>
            </a:r>
            <a:r>
              <a:rPr lang="en-US" altLang="zh-CN" dirty="0" smtClean="0"/>
              <a:t>line</a:t>
            </a:r>
            <a:r>
              <a:rPr lang="zh-CN" altLang="en-US" dirty="0" smtClean="0"/>
              <a:t> </a:t>
            </a:r>
            <a:r>
              <a:rPr lang="en-US" altLang="zh-CN" dirty="0" smtClean="0"/>
              <a:t>versus</a:t>
            </a:r>
            <a:r>
              <a:rPr lang="zh-CN" altLang="en-US" dirty="0" smtClean="0"/>
              <a:t> </a:t>
            </a:r>
            <a:r>
              <a:rPr lang="en-US" altLang="zh-CN" dirty="0" smtClean="0"/>
              <a:t>the</a:t>
            </a:r>
            <a:r>
              <a:rPr lang="zh-CN" altLang="en-US" dirty="0" smtClean="0"/>
              <a:t> </a:t>
            </a:r>
            <a:r>
              <a:rPr lang="en-US" altLang="zh-CN" dirty="0" smtClean="0"/>
              <a:t>turning</a:t>
            </a:r>
            <a:r>
              <a:rPr lang="zh-CN" altLang="en-US" dirty="0" smtClean="0"/>
              <a:t> </a:t>
            </a:r>
            <a:r>
              <a:rPr lang="en-US" altLang="zh-CN" dirty="0" smtClean="0"/>
              <a:t>motion.</a:t>
            </a:r>
            <a:r>
              <a:rPr lang="zh-CN" altLang="en-US" dirty="0" smtClean="0"/>
              <a:t> </a:t>
            </a:r>
            <a:endParaRPr lang="en-US" dirty="0"/>
          </a:p>
        </p:txBody>
      </p:sp>
      <p:sp>
        <p:nvSpPr>
          <p:cNvPr id="4" name="Slide Number Placeholder 3"/>
          <p:cNvSpPr>
            <a:spLocks noGrp="1"/>
          </p:cNvSpPr>
          <p:nvPr>
            <p:ph type="sldNum" sz="quarter" idx="12"/>
          </p:nvPr>
        </p:nvSpPr>
        <p:spPr/>
        <p:txBody>
          <a:bodyPr/>
          <a:lstStyle/>
          <a:p>
            <a:fld id="{6294C92D-0306-4E69-9CD3-20855E849650}" type="slidenum">
              <a:rPr kumimoji="0" lang="en-US" smtClean="0"/>
              <a:t>25</a:t>
            </a:fld>
            <a:endParaRPr kumimoji="0" lang="en-US"/>
          </a:p>
        </p:txBody>
      </p:sp>
    </p:spTree>
    <p:extLst>
      <p:ext uri="{BB962C8B-B14F-4D97-AF65-F5344CB8AC3E}">
        <p14:creationId xmlns:p14="http://schemas.microsoft.com/office/powerpoint/2010/main" val="361484893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Discussion </a:t>
            </a:r>
            <a:br>
              <a:rPr lang="en-US" dirty="0" smtClean="0"/>
            </a:br>
            <a:r>
              <a:rPr lang="zh-CN" altLang="en-US" dirty="0"/>
              <a:t> </a:t>
            </a:r>
            <a:r>
              <a:rPr lang="en-US" altLang="zh-CN" dirty="0" smtClean="0"/>
              <a:t>	---</a:t>
            </a:r>
            <a:r>
              <a:rPr lang="zh-CN" altLang="en-US" dirty="0" smtClean="0"/>
              <a:t> </a:t>
            </a:r>
            <a:r>
              <a:rPr lang="en-US" altLang="zh-CN" dirty="0" smtClean="0"/>
              <a:t>advice</a:t>
            </a:r>
            <a:r>
              <a:rPr lang="zh-CN" altLang="en-US" dirty="0" smtClean="0"/>
              <a:t> </a:t>
            </a:r>
            <a:r>
              <a:rPr lang="en-US" altLang="zh-CN" dirty="0" smtClean="0"/>
              <a:t>on</a:t>
            </a:r>
            <a:r>
              <a:rPr lang="zh-CN" altLang="en-US" dirty="0" smtClean="0"/>
              <a:t> </a:t>
            </a:r>
            <a:r>
              <a:rPr lang="en-US" altLang="zh-CN" dirty="0" smtClean="0"/>
              <a:t>road</a:t>
            </a:r>
            <a:r>
              <a:rPr lang="zh-CN" altLang="en-US" dirty="0" smtClean="0"/>
              <a:t> </a:t>
            </a:r>
            <a:r>
              <a:rPr lang="en-US" altLang="zh-CN" dirty="0" smtClean="0"/>
              <a:t>selection</a:t>
            </a:r>
            <a:r>
              <a:rPr lang="zh-CN" altLang="en-US" dirty="0" smtClean="0"/>
              <a:t> </a:t>
            </a:r>
            <a:endParaRPr lang="en-US" dirty="0"/>
          </a:p>
        </p:txBody>
      </p:sp>
      <p:sp>
        <p:nvSpPr>
          <p:cNvPr id="3" name="Content Placeholder 2"/>
          <p:cNvSpPr>
            <a:spLocks noGrp="1"/>
          </p:cNvSpPr>
          <p:nvPr>
            <p:ph idx="1"/>
          </p:nvPr>
        </p:nvSpPr>
        <p:spPr>
          <a:xfrm>
            <a:off x="1435608" y="1848852"/>
            <a:ext cx="6933024" cy="4800600"/>
          </a:xfrm>
        </p:spPr>
        <p:txBody>
          <a:bodyPr/>
          <a:lstStyle/>
          <a:p>
            <a:r>
              <a:rPr lang="en-US" dirty="0" smtClean="0"/>
              <a:t>In general, the road selected for training should includes all the scenarios </a:t>
            </a:r>
            <a:r>
              <a:rPr lang="zh-CN" altLang="zh-CN" dirty="0" smtClean="0"/>
              <a:t>t</a:t>
            </a:r>
            <a:r>
              <a:rPr lang="en-US" altLang="zh-CN" dirty="0" smtClean="0"/>
              <a:t>hat</a:t>
            </a:r>
            <a:r>
              <a:rPr lang="zh-CN" altLang="en-US" dirty="0" smtClean="0"/>
              <a:t> </a:t>
            </a:r>
            <a:r>
              <a:rPr lang="en-US" altLang="zh-CN" dirty="0" smtClean="0"/>
              <a:t>could</a:t>
            </a:r>
            <a:r>
              <a:rPr lang="zh-CN" altLang="en-US" dirty="0" smtClean="0"/>
              <a:t> </a:t>
            </a:r>
            <a:r>
              <a:rPr lang="en-US" altLang="zh-CN" dirty="0" smtClean="0"/>
              <a:t>happen</a:t>
            </a:r>
            <a:r>
              <a:rPr lang="zh-CN" altLang="en-US" dirty="0" smtClean="0"/>
              <a:t> </a:t>
            </a:r>
            <a:r>
              <a:rPr lang="en-US" altLang="zh-CN" dirty="0" smtClean="0"/>
              <a:t>in</a:t>
            </a:r>
            <a:r>
              <a:rPr lang="zh-CN" altLang="en-US" dirty="0" smtClean="0"/>
              <a:t> </a:t>
            </a:r>
            <a:r>
              <a:rPr lang="en-US" altLang="zh-CN" dirty="0" smtClean="0"/>
              <a:t>the</a:t>
            </a:r>
            <a:r>
              <a:rPr lang="zh-CN" altLang="en-US" dirty="0" smtClean="0"/>
              <a:t> </a:t>
            </a:r>
            <a:r>
              <a:rPr lang="en-US" altLang="zh-CN" dirty="0" smtClean="0"/>
              <a:t>routes</a:t>
            </a:r>
            <a:r>
              <a:rPr lang="zh-CN" altLang="en-US" dirty="0" smtClean="0"/>
              <a:t> </a:t>
            </a:r>
            <a:r>
              <a:rPr lang="en-US" altLang="zh-CN" dirty="0" smtClean="0"/>
              <a:t>for</a:t>
            </a:r>
            <a:r>
              <a:rPr lang="zh-CN" altLang="en-US" dirty="0" smtClean="0"/>
              <a:t> </a:t>
            </a:r>
            <a:r>
              <a:rPr lang="en-US" altLang="zh-CN" dirty="0" smtClean="0"/>
              <a:t>prediction/</a:t>
            </a:r>
            <a:r>
              <a:rPr lang="zh-CN" altLang="en-US" dirty="0" smtClean="0"/>
              <a:t>e</a:t>
            </a:r>
            <a:r>
              <a:rPr lang="en-US" altLang="zh-CN" dirty="0" smtClean="0"/>
              <a:t>valuation</a:t>
            </a:r>
            <a:endParaRPr lang="en-US" altLang="zh-CN" dirty="0"/>
          </a:p>
          <a:p>
            <a:endParaRPr lang="en-US" dirty="0"/>
          </a:p>
        </p:txBody>
      </p:sp>
      <p:sp>
        <p:nvSpPr>
          <p:cNvPr id="4" name="Slide Number Placeholder 3"/>
          <p:cNvSpPr>
            <a:spLocks noGrp="1"/>
          </p:cNvSpPr>
          <p:nvPr>
            <p:ph type="sldNum" sz="quarter" idx="12"/>
          </p:nvPr>
        </p:nvSpPr>
        <p:spPr/>
        <p:txBody>
          <a:bodyPr/>
          <a:lstStyle/>
          <a:p>
            <a:fld id="{6294C92D-0306-4E69-9CD3-20855E849650}" type="slidenum">
              <a:rPr kumimoji="0" lang="en-US" smtClean="0"/>
              <a:t>26</a:t>
            </a:fld>
            <a:endParaRPr kumimoji="0" lang="en-US"/>
          </a:p>
        </p:txBody>
      </p:sp>
    </p:spTree>
    <p:extLst>
      <p:ext uri="{BB962C8B-B14F-4D97-AF65-F5344CB8AC3E}">
        <p14:creationId xmlns:p14="http://schemas.microsoft.com/office/powerpoint/2010/main" val="2998739414"/>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27</a:t>
            </a:fld>
            <a:endParaRPr kumimoji="0" lang="en-US"/>
          </a:p>
        </p:txBody>
      </p:sp>
      <p:sp>
        <p:nvSpPr>
          <p:cNvPr id="6" name="Title 1"/>
          <p:cNvSpPr>
            <a:spLocks noGrp="1"/>
          </p:cNvSpPr>
          <p:nvPr>
            <p:ph type="title"/>
          </p:nvPr>
        </p:nvSpPr>
        <p:spPr>
          <a:xfrm>
            <a:off x="1435608" y="274638"/>
            <a:ext cx="7498080" cy="1143000"/>
          </a:xfrm>
        </p:spPr>
        <p:txBody>
          <a:bodyPr>
            <a:normAutofit/>
          </a:bodyPr>
          <a:lstStyle/>
          <a:p>
            <a:r>
              <a:rPr lang="en-US" altLang="zh-CN" dirty="0" smtClean="0"/>
              <a:t>Reference</a:t>
            </a:r>
            <a:endParaRPr lang="en-US" dirty="0"/>
          </a:p>
        </p:txBody>
      </p:sp>
      <p:sp>
        <p:nvSpPr>
          <p:cNvPr id="7" name="Content Placeholder 2"/>
          <p:cNvSpPr>
            <a:spLocks noGrp="1"/>
          </p:cNvSpPr>
          <p:nvPr>
            <p:ph idx="1"/>
          </p:nvPr>
        </p:nvSpPr>
        <p:spPr>
          <a:xfrm>
            <a:off x="1435608" y="1447800"/>
            <a:ext cx="7498080" cy="4800600"/>
          </a:xfrm>
        </p:spPr>
        <p:txBody>
          <a:bodyPr/>
          <a:lstStyle/>
          <a:p>
            <a:r>
              <a:rPr lang="en-US" dirty="0">
                <a:hlinkClick r:id="rId2"/>
              </a:rPr>
              <a:t>http://mlt.sv.cmu.edu/joy/publications/ProbIN_MELT2010.</a:t>
            </a:r>
            <a:r>
              <a:rPr lang="en-US" dirty="0" smtClean="0">
                <a:hlinkClick r:id="rId2"/>
              </a:rPr>
              <a:t>pdf</a:t>
            </a:r>
            <a:endParaRPr lang="en-US" dirty="0" smtClean="0"/>
          </a:p>
          <a:p>
            <a:endParaRPr lang="en-US" dirty="0"/>
          </a:p>
          <a:p>
            <a:r>
              <a:rPr lang="en-US" dirty="0">
                <a:hlinkClick r:id="rId3"/>
              </a:rPr>
              <a:t>http://www.netsec.ethz.ch/publications/papers/han_ACComplice_comsnets12.</a:t>
            </a:r>
            <a:r>
              <a:rPr lang="en-US" dirty="0" smtClean="0">
                <a:hlinkClick r:id="rId3"/>
              </a:rPr>
              <a:t>pdf</a:t>
            </a:r>
            <a:endParaRPr lang="en-US" dirty="0" smtClean="0"/>
          </a:p>
          <a:p>
            <a:endParaRPr lang="en-US" dirty="0"/>
          </a:p>
          <a:p>
            <a:r>
              <a:rPr lang="en-US" dirty="0">
                <a:hlinkClick r:id="rId4"/>
              </a:rPr>
              <a:t>https://github.com/qizhong19920114/</a:t>
            </a:r>
            <a:r>
              <a:rPr lang="en-US" dirty="0" smtClean="0">
                <a:hlinkClick r:id="rId4"/>
              </a:rPr>
              <a:t>smartWatch_Navigation_Inference_ProbIN</a:t>
            </a:r>
            <a:endParaRPr lang="en-US" dirty="0" smtClean="0"/>
          </a:p>
          <a:p>
            <a:endParaRPr lang="en-US" dirty="0"/>
          </a:p>
        </p:txBody>
      </p:sp>
    </p:spTree>
    <p:extLst>
      <p:ext uri="{BB962C8B-B14F-4D97-AF65-F5344CB8AC3E}">
        <p14:creationId xmlns:p14="http://schemas.microsoft.com/office/powerpoint/2010/main" val="266612416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28</a:t>
            </a:fld>
            <a:endParaRPr kumimoji="0" lang="en-US"/>
          </a:p>
        </p:txBody>
      </p:sp>
      <p:pic>
        <p:nvPicPr>
          <p:cNvPr id="5" name="Picture 4" descr="Are-you-answering-the-questions-or-questioning-the-answer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3964" y="511342"/>
            <a:ext cx="7499684" cy="5624763"/>
          </a:xfrm>
          <a:prstGeom prst="rect">
            <a:avLst/>
          </a:prstGeom>
        </p:spPr>
      </p:pic>
      <p:sp>
        <p:nvSpPr>
          <p:cNvPr id="6" name="Title 1"/>
          <p:cNvSpPr>
            <a:spLocks noGrp="1"/>
          </p:cNvSpPr>
          <p:nvPr>
            <p:ph type="title"/>
          </p:nvPr>
        </p:nvSpPr>
        <p:spPr>
          <a:xfrm>
            <a:off x="1435608" y="274638"/>
            <a:ext cx="7498080" cy="1143000"/>
          </a:xfrm>
        </p:spPr>
        <p:txBody>
          <a:bodyPr>
            <a:normAutofit/>
          </a:bodyPr>
          <a:lstStyle/>
          <a:p>
            <a:r>
              <a:rPr lang="en-US" altLang="zh-CN" dirty="0" smtClean="0"/>
              <a:t>Q&amp;A</a:t>
            </a:r>
            <a:endParaRPr lang="en-US" dirty="0"/>
          </a:p>
        </p:txBody>
      </p:sp>
    </p:spTree>
    <p:extLst>
      <p:ext uri="{BB962C8B-B14F-4D97-AF65-F5344CB8AC3E}">
        <p14:creationId xmlns:p14="http://schemas.microsoft.com/office/powerpoint/2010/main" val="54354910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3</a:t>
            </a:fld>
            <a:endParaRPr kumimoji="0" lang="en-US"/>
          </a:p>
        </p:txBody>
      </p:sp>
      <p:pic>
        <p:nvPicPr>
          <p:cNvPr id="6" name="Picture 5" descr="Screen Shot 2015-09-09 at 10.37.00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9737" y="2125579"/>
            <a:ext cx="6568395" cy="3502525"/>
          </a:xfrm>
          <a:prstGeom prst="rect">
            <a:avLst/>
          </a:prstGeom>
        </p:spPr>
      </p:pic>
      <p:sp>
        <p:nvSpPr>
          <p:cNvPr id="7" name="Title 1"/>
          <p:cNvSpPr>
            <a:spLocks noGrp="1"/>
          </p:cNvSpPr>
          <p:nvPr>
            <p:ph type="title"/>
          </p:nvPr>
        </p:nvSpPr>
        <p:spPr>
          <a:xfrm>
            <a:off x="1435608" y="274638"/>
            <a:ext cx="7498080" cy="1143000"/>
          </a:xfrm>
        </p:spPr>
        <p:txBody>
          <a:bodyPr>
            <a:normAutofit/>
          </a:bodyPr>
          <a:lstStyle/>
          <a:p>
            <a:r>
              <a:rPr lang="en-US" altLang="zh-CN" sz="3900" dirty="0">
                <a:solidFill>
                  <a:schemeClr val="tx2"/>
                </a:solidFill>
              </a:rPr>
              <a:t>Methodology</a:t>
            </a:r>
            <a:r>
              <a:rPr lang="zh-CN" altLang="en-US" sz="3900" dirty="0"/>
              <a:t> </a:t>
            </a:r>
            <a:r>
              <a:rPr lang="en-US" altLang="zh-CN" sz="3900" dirty="0" smtClean="0"/>
              <a:t>-</a:t>
            </a:r>
            <a:r>
              <a:rPr lang="en-US" altLang="zh-CN" sz="3900" dirty="0"/>
              <a:t>--</a:t>
            </a:r>
            <a:r>
              <a:rPr lang="zh-CN" altLang="en-US" sz="3900" dirty="0"/>
              <a:t> </a:t>
            </a:r>
            <a:r>
              <a:rPr lang="en-US" altLang="zh-CN" sz="3900" dirty="0">
                <a:solidFill>
                  <a:schemeClr val="tx2"/>
                </a:solidFill>
              </a:rPr>
              <a:t>Collect</a:t>
            </a:r>
            <a:r>
              <a:rPr lang="zh-CN" altLang="en-US" sz="3900" dirty="0">
                <a:solidFill>
                  <a:schemeClr val="tx2"/>
                </a:solidFill>
              </a:rPr>
              <a:t> </a:t>
            </a:r>
            <a:r>
              <a:rPr lang="en-US" altLang="zh-CN" sz="3900" dirty="0" smtClean="0">
                <a:solidFill>
                  <a:schemeClr val="tx2"/>
                </a:solidFill>
              </a:rPr>
              <a:t>data</a:t>
            </a:r>
            <a:endParaRPr lang="en-US" altLang="zh-CN" sz="3900" dirty="0">
              <a:solidFill>
                <a:schemeClr val="tx2"/>
              </a:solidFill>
            </a:endParaRPr>
          </a:p>
        </p:txBody>
      </p:sp>
    </p:spTree>
    <p:extLst>
      <p:ext uri="{BB962C8B-B14F-4D97-AF65-F5344CB8AC3E}">
        <p14:creationId xmlns:p14="http://schemas.microsoft.com/office/powerpoint/2010/main" val="177496737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4</a:t>
            </a:fld>
            <a:endParaRPr kumimoji="0" lang="en-US"/>
          </a:p>
        </p:txBody>
      </p:sp>
      <p:pic>
        <p:nvPicPr>
          <p:cNvPr id="7" name="Picture 6" descr="Screen Shot 2015-09-25 at 1.07.5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7192" y="2107866"/>
            <a:ext cx="6130492" cy="4197684"/>
          </a:xfrm>
          <a:prstGeom prst="rect">
            <a:avLst/>
          </a:prstGeom>
        </p:spPr>
      </p:pic>
      <p:sp>
        <p:nvSpPr>
          <p:cNvPr id="8" name="Title 1"/>
          <p:cNvSpPr>
            <a:spLocks noGrp="1"/>
          </p:cNvSpPr>
          <p:nvPr>
            <p:ph type="title"/>
          </p:nvPr>
        </p:nvSpPr>
        <p:spPr>
          <a:xfrm>
            <a:off x="1435608" y="274638"/>
            <a:ext cx="7498080" cy="1143000"/>
          </a:xfrm>
        </p:spPr>
        <p:txBody>
          <a:bodyPr>
            <a:normAutofit/>
          </a:bodyPr>
          <a:lstStyle/>
          <a:p>
            <a:r>
              <a:rPr lang="en-US" altLang="zh-CN" sz="3900" dirty="0">
                <a:solidFill>
                  <a:schemeClr val="tx2"/>
                </a:solidFill>
              </a:rPr>
              <a:t>Methodology</a:t>
            </a:r>
            <a:r>
              <a:rPr lang="zh-CN" altLang="en-US" sz="3900" dirty="0"/>
              <a:t> </a:t>
            </a:r>
            <a:r>
              <a:rPr lang="en-US" altLang="zh-CN" sz="3900" dirty="0" smtClean="0"/>
              <a:t>-</a:t>
            </a:r>
            <a:r>
              <a:rPr lang="en-US" altLang="zh-CN" sz="3900" dirty="0"/>
              <a:t>--</a:t>
            </a:r>
            <a:r>
              <a:rPr lang="zh-CN" altLang="en-US" sz="3900" dirty="0"/>
              <a:t> </a:t>
            </a:r>
            <a:r>
              <a:rPr lang="en-US" altLang="zh-CN" sz="3900" dirty="0">
                <a:solidFill>
                  <a:schemeClr val="tx2"/>
                </a:solidFill>
              </a:rPr>
              <a:t>Collect</a:t>
            </a:r>
            <a:r>
              <a:rPr lang="zh-CN" altLang="en-US" sz="3900" dirty="0">
                <a:solidFill>
                  <a:schemeClr val="tx2"/>
                </a:solidFill>
              </a:rPr>
              <a:t> </a:t>
            </a:r>
            <a:r>
              <a:rPr lang="en-US" altLang="zh-CN" sz="3900" dirty="0" smtClean="0">
                <a:solidFill>
                  <a:schemeClr val="tx2"/>
                </a:solidFill>
              </a:rPr>
              <a:t>data</a:t>
            </a:r>
            <a:endParaRPr lang="en-US" altLang="zh-CN" sz="3900" dirty="0">
              <a:solidFill>
                <a:schemeClr val="tx2"/>
              </a:solidFill>
            </a:endParaRPr>
          </a:p>
        </p:txBody>
      </p:sp>
    </p:spTree>
    <p:extLst>
      <p:ext uri="{BB962C8B-B14F-4D97-AF65-F5344CB8AC3E}">
        <p14:creationId xmlns:p14="http://schemas.microsoft.com/office/powerpoint/2010/main" val="14901037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5</a:t>
            </a:fld>
            <a:endParaRPr kumimoji="0" lang="en-US"/>
          </a:p>
        </p:txBody>
      </p:sp>
      <p:sp>
        <p:nvSpPr>
          <p:cNvPr id="6" name="TextBox 5"/>
          <p:cNvSpPr txBox="1"/>
          <p:nvPr/>
        </p:nvSpPr>
        <p:spPr>
          <a:xfrm>
            <a:off x="1435608" y="1778411"/>
            <a:ext cx="6812707" cy="5016757"/>
          </a:xfrm>
          <a:prstGeom prst="rect">
            <a:avLst/>
          </a:prstGeom>
          <a:noFill/>
        </p:spPr>
        <p:txBody>
          <a:bodyPr wrap="square" rtlCol="0">
            <a:spAutoFit/>
          </a:bodyPr>
          <a:lstStyle/>
          <a:p>
            <a:pPr marL="285750" indent="-285750">
              <a:buFontTx/>
              <a:buChar char="•"/>
            </a:pPr>
            <a:r>
              <a:rPr lang="en-US" altLang="zh-CN" sz="3200" dirty="0" smtClean="0">
                <a:solidFill>
                  <a:srgbClr val="000000"/>
                </a:solidFill>
                <a:latin typeface="Gill Sans MT"/>
                <a:cs typeface="Gill Sans MT"/>
              </a:rPr>
              <a:t>Redundant</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data</a:t>
            </a:r>
            <a:r>
              <a:rPr lang="zh-CN" altLang="en-US" sz="3200" dirty="0" smtClean="0">
                <a:solidFill>
                  <a:srgbClr val="000000"/>
                </a:solidFill>
                <a:latin typeface="Gill Sans MT"/>
                <a:cs typeface="Gill Sans MT"/>
              </a:rPr>
              <a:t> </a:t>
            </a:r>
            <a:r>
              <a:rPr lang="zh-CN" altLang="zh-CN" sz="3200" dirty="0" smtClean="0">
                <a:solidFill>
                  <a:srgbClr val="000000"/>
                </a:solidFill>
                <a:latin typeface="Gill Sans MT"/>
                <a:cs typeface="Gill Sans MT"/>
              </a:rPr>
              <a:t>i</a:t>
            </a:r>
            <a:r>
              <a:rPr lang="en-US" altLang="zh-CN" sz="3200" dirty="0" smtClean="0">
                <a:solidFill>
                  <a:srgbClr val="000000"/>
                </a:solidFill>
                <a:latin typeface="Gill Sans MT"/>
                <a:cs typeface="Gill Sans MT"/>
              </a:rPr>
              <a:t>s</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removed</a:t>
            </a:r>
          </a:p>
          <a:p>
            <a:pPr marL="285750" indent="-285750">
              <a:buFontTx/>
              <a:buChar char="•"/>
            </a:pPr>
            <a:endParaRPr lang="en-US" altLang="zh-CN" sz="3200" dirty="0">
              <a:solidFill>
                <a:srgbClr val="000000"/>
              </a:solidFill>
              <a:latin typeface="Gill Sans MT"/>
              <a:cs typeface="Gill Sans MT"/>
            </a:endParaRPr>
          </a:p>
          <a:p>
            <a:pPr marL="285750" indent="-285750">
              <a:buFontTx/>
              <a:buChar char="•"/>
            </a:pPr>
            <a:r>
              <a:rPr lang="en-US" altLang="zh-CN" sz="3200" dirty="0">
                <a:solidFill>
                  <a:srgbClr val="000000"/>
                </a:solidFill>
                <a:cs typeface="Gill Sans MT"/>
              </a:rPr>
              <a:t>Redundant</a:t>
            </a:r>
            <a:r>
              <a:rPr lang="zh-CN" altLang="en-US" sz="3200" dirty="0">
                <a:solidFill>
                  <a:srgbClr val="000000"/>
                </a:solidFill>
                <a:cs typeface="Gill Sans MT"/>
              </a:rPr>
              <a:t> </a:t>
            </a:r>
            <a:r>
              <a:rPr lang="en-US" altLang="zh-CN" sz="3200" dirty="0" smtClean="0">
                <a:solidFill>
                  <a:srgbClr val="000000"/>
                </a:solidFill>
                <a:latin typeface="Gill Sans MT"/>
                <a:cs typeface="Gill Sans MT"/>
              </a:rPr>
              <a:t>data</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includes</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the</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data</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at</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the</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beginning</a:t>
            </a:r>
            <a:r>
              <a:rPr lang="zh-CN" altLang="en-US" sz="3200" dirty="0">
                <a:solidFill>
                  <a:srgbClr val="000000"/>
                </a:solidFill>
                <a:latin typeface="Gill Sans MT"/>
                <a:cs typeface="Gill Sans MT"/>
              </a:rPr>
              <a:t> </a:t>
            </a:r>
            <a:r>
              <a:rPr lang="en-US" altLang="zh-CN" sz="3200" dirty="0" smtClean="0">
                <a:solidFill>
                  <a:srgbClr val="000000"/>
                </a:solidFill>
                <a:latin typeface="Gill Sans MT"/>
                <a:cs typeface="Gill Sans MT"/>
              </a:rPr>
              <a:t>before</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leaving</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the</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campus,</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the</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data</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while</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synchronize</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the</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smart</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watch</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with</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GPS</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data,</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and</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the</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data</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after</a:t>
            </a:r>
            <a:r>
              <a:rPr lang="zh-CN" altLang="en-US" sz="3200" dirty="0">
                <a:solidFill>
                  <a:srgbClr val="000000"/>
                </a:solidFill>
                <a:latin typeface="Gill Sans MT"/>
                <a:cs typeface="Gill Sans MT"/>
              </a:rPr>
              <a:t> </a:t>
            </a:r>
            <a:r>
              <a:rPr lang="en-US" altLang="zh-CN" sz="3200" dirty="0" smtClean="0">
                <a:solidFill>
                  <a:srgbClr val="000000"/>
                </a:solidFill>
                <a:latin typeface="Gill Sans MT"/>
                <a:cs typeface="Gill Sans MT"/>
              </a:rPr>
              <a:t>leaving</a:t>
            </a:r>
            <a:r>
              <a:rPr lang="zh-CN" altLang="en-US" sz="3200" dirty="0" smtClean="0">
                <a:solidFill>
                  <a:srgbClr val="000000"/>
                </a:solidFill>
                <a:latin typeface="Gill Sans MT"/>
                <a:cs typeface="Gill Sans MT"/>
              </a:rPr>
              <a:t> </a:t>
            </a:r>
            <a:r>
              <a:rPr lang="en-US" altLang="zh-CN" sz="3200" dirty="0" smtClean="0">
                <a:solidFill>
                  <a:srgbClr val="000000"/>
                </a:solidFill>
                <a:latin typeface="Gill Sans MT"/>
                <a:cs typeface="Gill Sans MT"/>
              </a:rPr>
              <a:t>freeway.</a:t>
            </a:r>
            <a:r>
              <a:rPr lang="zh-CN" altLang="en-US" sz="3200" dirty="0" smtClean="0">
                <a:solidFill>
                  <a:srgbClr val="000000"/>
                </a:solidFill>
                <a:latin typeface="Gill Sans MT"/>
                <a:cs typeface="Gill Sans MT"/>
              </a:rPr>
              <a:t> </a:t>
            </a:r>
            <a:endParaRPr lang="en-US" altLang="zh-CN" sz="3200" dirty="0" smtClean="0">
              <a:solidFill>
                <a:srgbClr val="000000"/>
              </a:solidFill>
              <a:latin typeface="Gill Sans MT"/>
              <a:cs typeface="Gill Sans MT"/>
            </a:endParaRPr>
          </a:p>
          <a:p>
            <a:pPr marL="285750" indent="-285750">
              <a:buFontTx/>
              <a:buChar char="•"/>
            </a:pPr>
            <a:endParaRPr lang="en-US" altLang="zh-CN" sz="3200" dirty="0">
              <a:solidFill>
                <a:srgbClr val="000000"/>
              </a:solidFill>
              <a:latin typeface="Gill Sans MT"/>
              <a:cs typeface="Gill Sans MT"/>
            </a:endParaRPr>
          </a:p>
          <a:p>
            <a:pPr marL="285750" indent="-285750">
              <a:buFontTx/>
              <a:buChar char="•"/>
            </a:pPr>
            <a:r>
              <a:rPr lang="en-US" altLang="zh-CN" sz="3200" dirty="0" smtClean="0">
                <a:solidFill>
                  <a:srgbClr val="000000"/>
                </a:solidFill>
                <a:latin typeface="Gill Sans MT"/>
                <a:cs typeface="Gill Sans MT"/>
              </a:rPr>
              <a:t>Convert GPS data to displacement data</a:t>
            </a:r>
          </a:p>
        </p:txBody>
      </p:sp>
      <p:sp>
        <p:nvSpPr>
          <p:cNvPr id="7" name="Title 1"/>
          <p:cNvSpPr>
            <a:spLocks noGrp="1"/>
          </p:cNvSpPr>
          <p:nvPr>
            <p:ph type="title"/>
          </p:nvPr>
        </p:nvSpPr>
        <p:spPr>
          <a:xfrm>
            <a:off x="1435608" y="528638"/>
            <a:ext cx="7498080" cy="1143000"/>
          </a:xfrm>
        </p:spPr>
        <p:txBody>
          <a:bodyPr>
            <a:noAutofit/>
          </a:bodyPr>
          <a:lstStyle/>
          <a:p>
            <a:r>
              <a:rPr lang="en-US" altLang="zh-CN" sz="3900" dirty="0">
                <a:solidFill>
                  <a:schemeClr val="tx2"/>
                </a:solidFill>
              </a:rPr>
              <a:t>Methodology</a:t>
            </a:r>
            <a:r>
              <a:rPr lang="zh-CN" altLang="en-US" sz="3900" dirty="0"/>
              <a:t> </a:t>
            </a:r>
            <a:r>
              <a:rPr lang="en-US" altLang="zh-CN" sz="3900" dirty="0" smtClean="0">
                <a:solidFill>
                  <a:srgbClr val="4F271C"/>
                </a:solidFill>
              </a:rPr>
              <a:t>-</a:t>
            </a:r>
            <a:r>
              <a:rPr lang="en-US" altLang="zh-CN" sz="3900" dirty="0">
                <a:solidFill>
                  <a:srgbClr val="4F271C"/>
                </a:solidFill>
              </a:rPr>
              <a:t>--</a:t>
            </a:r>
            <a:r>
              <a:rPr lang="zh-CN" altLang="en-US" sz="3900" dirty="0">
                <a:solidFill>
                  <a:srgbClr val="4F271C"/>
                </a:solidFill>
              </a:rPr>
              <a:t> </a:t>
            </a:r>
            <a:r>
              <a:rPr lang="zh-CN" altLang="zh-CN" sz="3900" dirty="0">
                <a:solidFill>
                  <a:srgbClr val="4F271C"/>
                </a:solidFill>
              </a:rPr>
              <a:t>P</a:t>
            </a:r>
            <a:r>
              <a:rPr lang="en-US" altLang="zh-CN" sz="3900" dirty="0">
                <a:solidFill>
                  <a:srgbClr val="4F271C"/>
                </a:solidFill>
              </a:rPr>
              <a:t>reprocess</a:t>
            </a:r>
            <a:r>
              <a:rPr lang="zh-CN" altLang="en-US" sz="3900" dirty="0">
                <a:solidFill>
                  <a:srgbClr val="4F271C"/>
                </a:solidFill>
              </a:rPr>
              <a:t> </a:t>
            </a:r>
            <a:r>
              <a:rPr lang="en-US" altLang="zh-CN" sz="3900" dirty="0" smtClean="0">
                <a:solidFill>
                  <a:srgbClr val="4F271C"/>
                </a:solidFill>
              </a:rPr>
              <a:t>data</a:t>
            </a:r>
            <a:endParaRPr lang="en-US" altLang="zh-CN" sz="3900" dirty="0">
              <a:solidFill>
                <a:schemeClr val="tx2"/>
              </a:solidFill>
            </a:endParaRPr>
          </a:p>
        </p:txBody>
      </p:sp>
    </p:spTree>
    <p:extLst>
      <p:ext uri="{BB962C8B-B14F-4D97-AF65-F5344CB8AC3E}">
        <p14:creationId xmlns:p14="http://schemas.microsoft.com/office/powerpoint/2010/main" val="59516852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6</a:t>
            </a:fld>
            <a:endParaRPr kumimoji="0" lang="en-US"/>
          </a:p>
        </p:txBody>
      </p:sp>
      <p:sp>
        <p:nvSpPr>
          <p:cNvPr id="6" name="TextBox 5"/>
          <p:cNvSpPr txBox="1"/>
          <p:nvPr/>
        </p:nvSpPr>
        <p:spPr>
          <a:xfrm>
            <a:off x="1376947" y="1948490"/>
            <a:ext cx="7138737" cy="3508653"/>
          </a:xfrm>
          <a:prstGeom prst="rect">
            <a:avLst/>
          </a:prstGeom>
          <a:noFill/>
        </p:spPr>
        <p:txBody>
          <a:bodyPr wrap="square" rtlCol="0">
            <a:spAutoFit/>
          </a:bodyPr>
          <a:lstStyle/>
          <a:p>
            <a:pPr marL="285750" indent="-285750">
              <a:buFontTx/>
              <a:buChar char="•"/>
            </a:pPr>
            <a:r>
              <a:rPr lang="en-US" altLang="zh-CN" sz="2800" dirty="0" smtClean="0">
                <a:solidFill>
                  <a:srgbClr val="000000"/>
                </a:solidFill>
              </a:rPr>
              <a:t>Accelerometer: data</a:t>
            </a:r>
            <a:r>
              <a:rPr lang="en-US" altLang="zh-CN" sz="2800" baseline="-25000" dirty="0" smtClean="0">
                <a:solidFill>
                  <a:srgbClr val="000000"/>
                </a:solidFill>
              </a:rPr>
              <a:t>normalized</a:t>
            </a:r>
            <a:r>
              <a:rPr lang="zh-CN" altLang="en-US" sz="2800" dirty="0" smtClean="0">
                <a:solidFill>
                  <a:srgbClr val="000000"/>
                </a:solidFill>
              </a:rPr>
              <a:t> </a:t>
            </a:r>
            <a:r>
              <a:rPr lang="en-US" altLang="zh-CN" sz="2800" dirty="0" smtClean="0">
                <a:solidFill>
                  <a:srgbClr val="000000"/>
                </a:solidFill>
              </a:rPr>
              <a:t>=</a:t>
            </a:r>
            <a:r>
              <a:rPr lang="zh-CN" altLang="en-US" sz="2800" dirty="0" smtClean="0">
                <a:solidFill>
                  <a:srgbClr val="000000"/>
                </a:solidFill>
              </a:rPr>
              <a:t> </a:t>
            </a:r>
            <a:r>
              <a:rPr lang="en-US" altLang="zh-CN" sz="2800" dirty="0" smtClean="0">
                <a:solidFill>
                  <a:srgbClr val="000000"/>
                </a:solidFill>
              </a:rPr>
              <a:t>(data</a:t>
            </a:r>
            <a:r>
              <a:rPr lang="zh-CN" altLang="en-US" sz="2800" dirty="0" smtClean="0">
                <a:solidFill>
                  <a:srgbClr val="000000"/>
                </a:solidFill>
              </a:rPr>
              <a:t> </a:t>
            </a:r>
            <a:r>
              <a:rPr lang="en-US" altLang="zh-CN" sz="2800" dirty="0" smtClean="0">
                <a:solidFill>
                  <a:srgbClr val="000000"/>
                </a:solidFill>
              </a:rPr>
              <a:t>–</a:t>
            </a:r>
            <a:r>
              <a:rPr lang="zh-CN" altLang="en-US" sz="2800" dirty="0" smtClean="0">
                <a:solidFill>
                  <a:srgbClr val="000000"/>
                </a:solidFill>
              </a:rPr>
              <a:t> </a:t>
            </a:r>
            <a:r>
              <a:rPr lang="en-US" altLang="zh-CN" sz="2800" dirty="0" smtClean="0">
                <a:solidFill>
                  <a:srgbClr val="000000"/>
                </a:solidFill>
              </a:rPr>
              <a:t>min)/(max</a:t>
            </a:r>
            <a:r>
              <a:rPr lang="zh-CN" altLang="en-US" sz="2800" dirty="0" smtClean="0">
                <a:solidFill>
                  <a:srgbClr val="000000"/>
                </a:solidFill>
              </a:rPr>
              <a:t> </a:t>
            </a:r>
            <a:r>
              <a:rPr lang="en-US" altLang="zh-CN" sz="2800" dirty="0" smtClean="0">
                <a:solidFill>
                  <a:srgbClr val="000000"/>
                </a:solidFill>
              </a:rPr>
              <a:t>-</a:t>
            </a:r>
            <a:r>
              <a:rPr lang="zh-CN" altLang="en-US" sz="2800" dirty="0" smtClean="0">
                <a:solidFill>
                  <a:srgbClr val="000000"/>
                </a:solidFill>
              </a:rPr>
              <a:t> </a:t>
            </a:r>
            <a:r>
              <a:rPr lang="en-US" altLang="zh-CN" sz="2800" dirty="0" smtClean="0">
                <a:solidFill>
                  <a:srgbClr val="000000"/>
                </a:solidFill>
              </a:rPr>
              <a:t>min)</a:t>
            </a:r>
          </a:p>
          <a:p>
            <a:pPr marL="285750" indent="-285750">
              <a:buFontTx/>
              <a:buChar char="•"/>
            </a:pPr>
            <a:endParaRPr lang="en-US" altLang="zh-CN" sz="2800" dirty="0" smtClean="0">
              <a:solidFill>
                <a:srgbClr val="000000"/>
              </a:solidFill>
            </a:endParaRPr>
          </a:p>
          <a:p>
            <a:pPr marL="285750" indent="-285750">
              <a:buFontTx/>
              <a:buChar char="•"/>
            </a:pPr>
            <a:r>
              <a:rPr lang="en-US" altLang="zh-CN" sz="2800" dirty="0" smtClean="0">
                <a:solidFill>
                  <a:srgbClr val="000000"/>
                </a:solidFill>
              </a:rPr>
              <a:t>Gyroscope: data</a:t>
            </a:r>
            <a:r>
              <a:rPr lang="en-US" altLang="zh-CN" sz="2800" baseline="-25000" dirty="0" smtClean="0">
                <a:solidFill>
                  <a:srgbClr val="000000"/>
                </a:solidFill>
              </a:rPr>
              <a:t>normalized</a:t>
            </a:r>
            <a:r>
              <a:rPr lang="zh-CN" altLang="en-US" sz="2800" dirty="0" smtClean="0">
                <a:solidFill>
                  <a:srgbClr val="000000"/>
                </a:solidFill>
              </a:rPr>
              <a:t> </a:t>
            </a:r>
            <a:r>
              <a:rPr lang="en-US" altLang="zh-CN" sz="2800" dirty="0" smtClean="0">
                <a:solidFill>
                  <a:srgbClr val="000000"/>
                </a:solidFill>
              </a:rPr>
              <a:t>=</a:t>
            </a:r>
            <a:r>
              <a:rPr lang="zh-CN" altLang="en-US" sz="2800" dirty="0" smtClean="0">
                <a:solidFill>
                  <a:srgbClr val="000000"/>
                </a:solidFill>
              </a:rPr>
              <a:t> </a:t>
            </a:r>
            <a:r>
              <a:rPr lang="en-US" altLang="zh-CN" sz="2800" dirty="0" smtClean="0">
                <a:solidFill>
                  <a:srgbClr val="000000"/>
                </a:solidFill>
              </a:rPr>
              <a:t>(data</a:t>
            </a:r>
            <a:r>
              <a:rPr lang="zh-CN" altLang="en-US" sz="2800" dirty="0" smtClean="0">
                <a:solidFill>
                  <a:srgbClr val="000000"/>
                </a:solidFill>
              </a:rPr>
              <a:t> </a:t>
            </a:r>
            <a:r>
              <a:rPr lang="en-US" altLang="zh-CN" sz="2800" dirty="0" smtClean="0">
                <a:solidFill>
                  <a:srgbClr val="000000"/>
                </a:solidFill>
              </a:rPr>
              <a:t>–</a:t>
            </a:r>
            <a:r>
              <a:rPr lang="zh-CN" altLang="en-US" sz="2800" dirty="0" smtClean="0">
                <a:solidFill>
                  <a:srgbClr val="000000"/>
                </a:solidFill>
              </a:rPr>
              <a:t> </a:t>
            </a:r>
            <a:r>
              <a:rPr lang="en-US" altLang="zh-CN" sz="2800" dirty="0" smtClean="0">
                <a:solidFill>
                  <a:srgbClr val="000000"/>
                </a:solidFill>
              </a:rPr>
              <a:t>180º)/360º</a:t>
            </a:r>
          </a:p>
          <a:p>
            <a:pPr marL="285750" indent="-285750">
              <a:buFontTx/>
              <a:buChar char="•"/>
            </a:pPr>
            <a:endParaRPr lang="en-US" altLang="zh-CN" sz="2800" dirty="0" smtClean="0">
              <a:solidFill>
                <a:srgbClr val="000000"/>
              </a:solidFill>
            </a:endParaRPr>
          </a:p>
          <a:p>
            <a:pPr marL="285750" indent="-285750">
              <a:buFontTx/>
              <a:buChar char="•"/>
            </a:pPr>
            <a:r>
              <a:rPr lang="zh-CN" altLang="zh-CN" sz="2800" dirty="0" smtClean="0">
                <a:solidFill>
                  <a:srgbClr val="000000"/>
                </a:solidFill>
              </a:rPr>
              <a:t>G</a:t>
            </a:r>
            <a:r>
              <a:rPr lang="en-US" altLang="zh-CN" sz="2800" dirty="0" smtClean="0">
                <a:solidFill>
                  <a:srgbClr val="000000"/>
                </a:solidFill>
              </a:rPr>
              <a:t>PS</a:t>
            </a:r>
            <a:r>
              <a:rPr lang="zh-CN" altLang="en-US" sz="2800" dirty="0" smtClean="0">
                <a:solidFill>
                  <a:srgbClr val="000000"/>
                </a:solidFill>
              </a:rPr>
              <a:t>:</a:t>
            </a:r>
            <a:r>
              <a:rPr lang="en-US" altLang="zh-CN" sz="2800" dirty="0" smtClean="0">
                <a:solidFill>
                  <a:srgbClr val="000000"/>
                </a:solidFill>
              </a:rPr>
              <a:t> </a:t>
            </a:r>
            <a:r>
              <a:rPr lang="en-US" altLang="zh-CN" sz="2800" dirty="0">
                <a:solidFill>
                  <a:srgbClr val="000000"/>
                </a:solidFill>
              </a:rPr>
              <a:t>data</a:t>
            </a:r>
            <a:r>
              <a:rPr lang="en-US" altLang="zh-CN" sz="2800" baseline="-25000" dirty="0">
                <a:solidFill>
                  <a:srgbClr val="000000"/>
                </a:solidFill>
              </a:rPr>
              <a:t>normalized</a:t>
            </a:r>
            <a:r>
              <a:rPr lang="zh-CN" altLang="en-US" sz="2800" dirty="0" smtClean="0">
                <a:solidFill>
                  <a:srgbClr val="000000"/>
                </a:solidFill>
              </a:rPr>
              <a:t> </a:t>
            </a:r>
            <a:r>
              <a:rPr lang="en-US" altLang="zh-CN" sz="2800" dirty="0">
                <a:solidFill>
                  <a:srgbClr val="000000"/>
                </a:solidFill>
              </a:rPr>
              <a:t>=</a:t>
            </a:r>
            <a:r>
              <a:rPr lang="zh-CN" altLang="en-US" sz="2800" dirty="0">
                <a:solidFill>
                  <a:srgbClr val="000000"/>
                </a:solidFill>
              </a:rPr>
              <a:t> </a:t>
            </a:r>
            <a:r>
              <a:rPr lang="en-US" altLang="zh-CN" sz="2800" dirty="0">
                <a:solidFill>
                  <a:srgbClr val="000000"/>
                </a:solidFill>
              </a:rPr>
              <a:t>(data</a:t>
            </a:r>
            <a:r>
              <a:rPr lang="zh-CN" altLang="en-US" sz="2800" dirty="0">
                <a:solidFill>
                  <a:srgbClr val="000000"/>
                </a:solidFill>
              </a:rPr>
              <a:t> </a:t>
            </a:r>
            <a:r>
              <a:rPr lang="en-US" altLang="zh-CN" sz="2800" dirty="0">
                <a:solidFill>
                  <a:srgbClr val="000000"/>
                </a:solidFill>
              </a:rPr>
              <a:t>–</a:t>
            </a:r>
            <a:r>
              <a:rPr lang="zh-CN" altLang="en-US" sz="2800" dirty="0">
                <a:solidFill>
                  <a:srgbClr val="000000"/>
                </a:solidFill>
              </a:rPr>
              <a:t> </a:t>
            </a:r>
            <a:r>
              <a:rPr lang="en-US" altLang="zh-CN" sz="2800" dirty="0">
                <a:solidFill>
                  <a:srgbClr val="000000"/>
                </a:solidFill>
              </a:rPr>
              <a:t>min)/(max</a:t>
            </a:r>
            <a:r>
              <a:rPr lang="zh-CN" altLang="en-US" sz="2800" dirty="0">
                <a:solidFill>
                  <a:srgbClr val="000000"/>
                </a:solidFill>
              </a:rPr>
              <a:t> </a:t>
            </a:r>
            <a:r>
              <a:rPr lang="en-US" altLang="zh-CN" sz="2800" dirty="0">
                <a:solidFill>
                  <a:srgbClr val="000000"/>
                </a:solidFill>
              </a:rPr>
              <a:t>-</a:t>
            </a:r>
            <a:r>
              <a:rPr lang="zh-CN" altLang="en-US" sz="2800" dirty="0">
                <a:solidFill>
                  <a:srgbClr val="000000"/>
                </a:solidFill>
              </a:rPr>
              <a:t> </a:t>
            </a:r>
            <a:r>
              <a:rPr lang="en-US" altLang="zh-CN" sz="2800" dirty="0">
                <a:solidFill>
                  <a:srgbClr val="000000"/>
                </a:solidFill>
              </a:rPr>
              <a:t>min)</a:t>
            </a:r>
          </a:p>
          <a:p>
            <a:pPr marL="285750" indent="-285750">
              <a:buFontTx/>
              <a:buChar char="•"/>
            </a:pPr>
            <a:endParaRPr lang="en-US" altLang="zh-CN" dirty="0" smtClean="0"/>
          </a:p>
          <a:p>
            <a:pPr marL="285750" indent="-285750">
              <a:buFontTx/>
              <a:buChar char="•"/>
            </a:pPr>
            <a:endParaRPr lang="en-US" altLang="zh-CN" dirty="0" smtClean="0"/>
          </a:p>
          <a:p>
            <a:endParaRPr lang="en-US" dirty="0"/>
          </a:p>
        </p:txBody>
      </p:sp>
      <p:sp>
        <p:nvSpPr>
          <p:cNvPr id="7" name="Title 1"/>
          <p:cNvSpPr>
            <a:spLocks noGrp="1"/>
          </p:cNvSpPr>
          <p:nvPr>
            <p:ph type="title"/>
          </p:nvPr>
        </p:nvSpPr>
        <p:spPr>
          <a:xfrm>
            <a:off x="1435608" y="528638"/>
            <a:ext cx="7498080" cy="1143000"/>
          </a:xfrm>
        </p:spPr>
        <p:txBody>
          <a:bodyPr>
            <a:noAutofit/>
          </a:bodyPr>
          <a:lstStyle/>
          <a:p>
            <a:r>
              <a:rPr lang="en-US" altLang="zh-CN" sz="3900" dirty="0">
                <a:solidFill>
                  <a:schemeClr val="tx2"/>
                </a:solidFill>
              </a:rPr>
              <a:t>Methodology</a:t>
            </a:r>
            <a:r>
              <a:rPr lang="zh-CN" altLang="en-US" sz="3900" dirty="0"/>
              <a:t> </a:t>
            </a:r>
            <a:r>
              <a:rPr lang="en-US" altLang="zh-CN" sz="3900" dirty="0" smtClean="0">
                <a:solidFill>
                  <a:srgbClr val="4F271C"/>
                </a:solidFill>
              </a:rPr>
              <a:t>-</a:t>
            </a:r>
            <a:r>
              <a:rPr lang="en-US" altLang="zh-CN" sz="3900" dirty="0">
                <a:solidFill>
                  <a:srgbClr val="4F271C"/>
                </a:solidFill>
              </a:rPr>
              <a:t>--</a:t>
            </a:r>
            <a:r>
              <a:rPr lang="zh-CN" altLang="en-US" sz="3900" dirty="0">
                <a:solidFill>
                  <a:srgbClr val="4F271C"/>
                </a:solidFill>
              </a:rPr>
              <a:t> </a:t>
            </a:r>
            <a:r>
              <a:rPr lang="en-US" altLang="zh-CN" sz="3900" dirty="0">
                <a:solidFill>
                  <a:schemeClr val="tx2"/>
                </a:solidFill>
              </a:rPr>
              <a:t>Normalization</a:t>
            </a:r>
            <a:endParaRPr lang="en-US" altLang="zh-CN" sz="3900" dirty="0">
              <a:solidFill>
                <a:schemeClr val="tx2"/>
              </a:solidFill>
            </a:endParaRPr>
          </a:p>
        </p:txBody>
      </p:sp>
    </p:spTree>
    <p:extLst>
      <p:ext uri="{BB962C8B-B14F-4D97-AF65-F5344CB8AC3E}">
        <p14:creationId xmlns:p14="http://schemas.microsoft.com/office/powerpoint/2010/main" val="6273630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7</a:t>
            </a:fld>
            <a:endParaRPr kumimoji="0" lang="en-US"/>
          </a:p>
        </p:txBody>
      </p:sp>
      <p:sp>
        <p:nvSpPr>
          <p:cNvPr id="6" name="TextBox 5"/>
          <p:cNvSpPr txBox="1"/>
          <p:nvPr/>
        </p:nvSpPr>
        <p:spPr>
          <a:xfrm>
            <a:off x="1203159" y="2174758"/>
            <a:ext cx="3783263" cy="369332"/>
          </a:xfrm>
          <a:prstGeom prst="rect">
            <a:avLst/>
          </a:prstGeom>
          <a:noFill/>
        </p:spPr>
        <p:txBody>
          <a:bodyPr wrap="square" rtlCol="0">
            <a:spAutoFit/>
          </a:bodyPr>
          <a:lstStyle/>
          <a:p>
            <a:r>
              <a:rPr lang="en-US" dirty="0" smtClean="0"/>
              <a:t>GPS data clustering: 7 centroids</a:t>
            </a:r>
            <a:endParaRPr lang="en-US" dirty="0"/>
          </a:p>
        </p:txBody>
      </p:sp>
      <p:sp>
        <p:nvSpPr>
          <p:cNvPr id="7" name="Title 1"/>
          <p:cNvSpPr>
            <a:spLocks noGrp="1"/>
          </p:cNvSpPr>
          <p:nvPr>
            <p:ph type="title"/>
          </p:nvPr>
        </p:nvSpPr>
        <p:spPr>
          <a:xfrm>
            <a:off x="1435608" y="528638"/>
            <a:ext cx="7708392" cy="1143000"/>
          </a:xfrm>
        </p:spPr>
        <p:txBody>
          <a:bodyPr>
            <a:noAutofit/>
          </a:bodyPr>
          <a:lstStyle/>
          <a:p>
            <a:r>
              <a:rPr lang="en-US" altLang="zh-CN" sz="3900" dirty="0">
                <a:solidFill>
                  <a:schemeClr val="tx2"/>
                </a:solidFill>
              </a:rPr>
              <a:t>Methodology</a:t>
            </a:r>
            <a:r>
              <a:rPr lang="zh-CN" altLang="en-US" sz="3900" dirty="0"/>
              <a:t> </a:t>
            </a:r>
            <a:r>
              <a:rPr lang="en-US" altLang="zh-CN" sz="3900" dirty="0" smtClean="0">
                <a:solidFill>
                  <a:srgbClr val="4F271C"/>
                </a:solidFill>
              </a:rPr>
              <a:t>-</a:t>
            </a:r>
            <a:r>
              <a:rPr lang="en-US" altLang="zh-CN" sz="3900" dirty="0">
                <a:solidFill>
                  <a:srgbClr val="4F271C"/>
                </a:solidFill>
              </a:rPr>
              <a:t>--</a:t>
            </a:r>
            <a:r>
              <a:rPr lang="zh-CN" altLang="en-US" sz="3900" dirty="0">
                <a:solidFill>
                  <a:srgbClr val="4F271C"/>
                </a:solidFill>
              </a:rPr>
              <a:t> </a:t>
            </a:r>
            <a:r>
              <a:rPr lang="en-US" altLang="zh-CN" sz="4000" dirty="0">
                <a:solidFill>
                  <a:srgbClr val="4F271C"/>
                </a:solidFill>
              </a:rPr>
              <a:t>K-means</a:t>
            </a:r>
            <a:r>
              <a:rPr lang="zh-CN" altLang="en-US" sz="4000" dirty="0">
                <a:solidFill>
                  <a:srgbClr val="4F271C"/>
                </a:solidFill>
              </a:rPr>
              <a:t> </a:t>
            </a:r>
            <a:r>
              <a:rPr lang="zh-CN" altLang="zh-CN" sz="4000" dirty="0">
                <a:solidFill>
                  <a:srgbClr val="4F271C"/>
                </a:solidFill>
              </a:rPr>
              <a:t>c</a:t>
            </a:r>
            <a:r>
              <a:rPr lang="en-US" altLang="zh-CN" sz="4000" dirty="0">
                <a:solidFill>
                  <a:srgbClr val="4F271C"/>
                </a:solidFill>
              </a:rPr>
              <a:t>lustering</a:t>
            </a:r>
            <a:endParaRPr lang="en-US" altLang="zh-CN" sz="4000" dirty="0">
              <a:solidFill>
                <a:schemeClr val="tx2"/>
              </a:solidFill>
            </a:endParaRPr>
          </a:p>
        </p:txBody>
      </p:sp>
      <p:sp>
        <p:nvSpPr>
          <p:cNvPr id="10" name="TextBox 9"/>
          <p:cNvSpPr txBox="1"/>
          <p:nvPr/>
        </p:nvSpPr>
        <p:spPr>
          <a:xfrm>
            <a:off x="1248985" y="4952353"/>
            <a:ext cx="3783263" cy="369332"/>
          </a:xfrm>
          <a:prstGeom prst="rect">
            <a:avLst/>
          </a:prstGeom>
          <a:noFill/>
        </p:spPr>
        <p:txBody>
          <a:bodyPr wrap="square" rtlCol="0">
            <a:spAutoFit/>
          </a:bodyPr>
          <a:lstStyle/>
          <a:p>
            <a:r>
              <a:rPr lang="en-US" dirty="0" smtClean="0"/>
              <a:t>GPS data </a:t>
            </a:r>
            <a:r>
              <a:rPr lang="zh-CN" altLang="zh-CN" dirty="0" smtClean="0"/>
              <a:t>p</a:t>
            </a:r>
            <a:r>
              <a:rPr lang="en-US" altLang="zh-CN" dirty="0" smtClean="0"/>
              <a:t>lot</a:t>
            </a:r>
            <a:endParaRPr lang="en-US" dirty="0"/>
          </a:p>
        </p:txBody>
      </p:sp>
      <p:pic>
        <p:nvPicPr>
          <p:cNvPr id="11" name="Picture 10" descr="Screen Shot 2015-09-29 at 7.44.00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0648" y="1671638"/>
            <a:ext cx="3683000" cy="2205204"/>
          </a:xfrm>
          <a:prstGeom prst="rect">
            <a:avLst/>
          </a:prstGeom>
        </p:spPr>
      </p:pic>
      <p:pic>
        <p:nvPicPr>
          <p:cNvPr id="12" name="Picture 11" descr="Screen Shot 2015-09-29 at 7.43.4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32248" y="3962785"/>
            <a:ext cx="3581400" cy="2717800"/>
          </a:xfrm>
          <a:prstGeom prst="rect">
            <a:avLst/>
          </a:prstGeom>
        </p:spPr>
      </p:pic>
    </p:spTree>
    <p:extLst>
      <p:ext uri="{BB962C8B-B14F-4D97-AF65-F5344CB8AC3E}">
        <p14:creationId xmlns:p14="http://schemas.microsoft.com/office/powerpoint/2010/main" val="76122976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8</a:t>
            </a:fld>
            <a:endParaRPr kumimoji="0" lang="en-US"/>
          </a:p>
        </p:txBody>
      </p:sp>
      <p:sp>
        <p:nvSpPr>
          <p:cNvPr id="6" name="TextBox 5"/>
          <p:cNvSpPr txBox="1"/>
          <p:nvPr/>
        </p:nvSpPr>
        <p:spPr>
          <a:xfrm>
            <a:off x="1925052" y="2412313"/>
            <a:ext cx="6443579" cy="2831544"/>
          </a:xfrm>
          <a:prstGeom prst="rect">
            <a:avLst/>
          </a:prstGeom>
          <a:noFill/>
        </p:spPr>
        <p:txBody>
          <a:bodyPr wrap="square" rtlCol="0">
            <a:spAutoFit/>
          </a:bodyPr>
          <a:lstStyle/>
          <a:p>
            <a:pPr marL="285750" indent="-285750">
              <a:buFontTx/>
              <a:buChar char="•"/>
            </a:pPr>
            <a:r>
              <a:rPr lang="en-US" altLang="zh-CN" sz="3200" dirty="0" smtClean="0"/>
              <a:t>7</a:t>
            </a:r>
            <a:r>
              <a:rPr lang="zh-CN" altLang="en-US" sz="3200" dirty="0" smtClean="0"/>
              <a:t> </a:t>
            </a:r>
            <a:r>
              <a:rPr lang="en-US" altLang="zh-CN" sz="3200" dirty="0" smtClean="0"/>
              <a:t>sensor</a:t>
            </a:r>
            <a:r>
              <a:rPr lang="zh-CN" altLang="en-US" sz="3200" dirty="0" smtClean="0"/>
              <a:t> </a:t>
            </a:r>
            <a:r>
              <a:rPr lang="en-US" altLang="zh-CN" sz="3200" dirty="0" smtClean="0"/>
              <a:t>data</a:t>
            </a:r>
            <a:r>
              <a:rPr lang="zh-CN" altLang="en-US" sz="3200" dirty="0" smtClean="0"/>
              <a:t> </a:t>
            </a:r>
            <a:r>
              <a:rPr lang="en-US" altLang="zh-CN" sz="3200" dirty="0" smtClean="0"/>
              <a:t>centroids</a:t>
            </a:r>
            <a:r>
              <a:rPr lang="zh-CN" altLang="en-US" sz="3200" dirty="0" smtClean="0"/>
              <a:t> </a:t>
            </a:r>
            <a:r>
              <a:rPr lang="zh-CN" altLang="zh-CN" sz="3200" dirty="0" smtClean="0"/>
              <a:t>i</a:t>
            </a:r>
            <a:r>
              <a:rPr lang="en-US" altLang="zh-CN" sz="3200" dirty="0" smtClean="0"/>
              <a:t>f</a:t>
            </a:r>
            <a:r>
              <a:rPr lang="zh-CN" altLang="en-US" sz="3200" dirty="0" smtClean="0"/>
              <a:t> </a:t>
            </a:r>
            <a:r>
              <a:rPr lang="en-US" altLang="zh-CN" sz="3200" dirty="0" smtClean="0"/>
              <a:t>sensor</a:t>
            </a:r>
            <a:r>
              <a:rPr lang="zh-CN" altLang="en-US" sz="3200" dirty="0" smtClean="0"/>
              <a:t> </a:t>
            </a:r>
            <a:r>
              <a:rPr lang="en-US" altLang="zh-CN" sz="3200" dirty="0" smtClean="0"/>
              <a:t>includes</a:t>
            </a:r>
            <a:r>
              <a:rPr lang="zh-CN" altLang="en-US" sz="3200" dirty="0" smtClean="0"/>
              <a:t> </a:t>
            </a:r>
            <a:r>
              <a:rPr lang="en-US" altLang="zh-CN" sz="3200" dirty="0" smtClean="0"/>
              <a:t>gyroscope</a:t>
            </a:r>
          </a:p>
          <a:p>
            <a:pPr marL="285750" indent="-285750">
              <a:buFontTx/>
              <a:buChar char="•"/>
            </a:pPr>
            <a:endParaRPr lang="en-US" altLang="zh-CN" sz="3200" dirty="0" smtClean="0"/>
          </a:p>
          <a:p>
            <a:pPr marL="285750" indent="-285750">
              <a:buFontTx/>
              <a:buChar char="•"/>
            </a:pPr>
            <a:r>
              <a:rPr lang="en-US" altLang="zh-CN" sz="3200" dirty="0"/>
              <a:t>12</a:t>
            </a:r>
            <a:r>
              <a:rPr lang="zh-CN" altLang="en-US" sz="3200" dirty="0"/>
              <a:t> </a:t>
            </a:r>
            <a:r>
              <a:rPr lang="en-US" altLang="zh-CN" sz="3200" dirty="0"/>
              <a:t>sensor</a:t>
            </a:r>
            <a:r>
              <a:rPr lang="zh-CN" altLang="en-US" sz="3200" dirty="0"/>
              <a:t> </a:t>
            </a:r>
            <a:r>
              <a:rPr lang="en-US" altLang="zh-CN" sz="3200" dirty="0"/>
              <a:t>data</a:t>
            </a:r>
            <a:r>
              <a:rPr lang="zh-CN" altLang="en-US" sz="3200" dirty="0"/>
              <a:t> </a:t>
            </a:r>
            <a:r>
              <a:rPr lang="en-US" altLang="zh-CN" sz="3200" dirty="0"/>
              <a:t>centroids</a:t>
            </a:r>
            <a:r>
              <a:rPr lang="zh-CN" altLang="en-US" sz="3200" dirty="0"/>
              <a:t> </a:t>
            </a:r>
            <a:r>
              <a:rPr lang="zh-CN" altLang="zh-CN" sz="3200" dirty="0"/>
              <a:t>i</a:t>
            </a:r>
            <a:r>
              <a:rPr lang="en-US" altLang="zh-CN" sz="3200" dirty="0"/>
              <a:t>f</a:t>
            </a:r>
            <a:r>
              <a:rPr lang="zh-CN" altLang="en-US" sz="3200" dirty="0"/>
              <a:t> </a:t>
            </a:r>
            <a:r>
              <a:rPr lang="en-US" altLang="zh-CN" sz="3200" dirty="0"/>
              <a:t>sensor</a:t>
            </a:r>
            <a:r>
              <a:rPr lang="zh-CN" altLang="en-US" sz="3200" dirty="0"/>
              <a:t> </a:t>
            </a:r>
            <a:r>
              <a:rPr lang="en-US" altLang="zh-CN" sz="3200" dirty="0"/>
              <a:t>doesn’t</a:t>
            </a:r>
            <a:r>
              <a:rPr lang="zh-CN" altLang="en-US" sz="3200" dirty="0"/>
              <a:t> </a:t>
            </a:r>
            <a:r>
              <a:rPr lang="en-US" altLang="zh-CN" sz="3200" dirty="0"/>
              <a:t>include</a:t>
            </a:r>
            <a:r>
              <a:rPr lang="zh-CN" altLang="en-US" sz="3200" dirty="0"/>
              <a:t> </a:t>
            </a:r>
            <a:r>
              <a:rPr lang="en-US" altLang="zh-CN" sz="3200" dirty="0"/>
              <a:t>gyroscope</a:t>
            </a:r>
            <a:endParaRPr lang="en-US" sz="3200" dirty="0"/>
          </a:p>
          <a:p>
            <a:pPr marL="285750" indent="-285750">
              <a:buFontTx/>
              <a:buChar char="•"/>
            </a:pPr>
            <a:endParaRPr lang="en-US" dirty="0"/>
          </a:p>
        </p:txBody>
      </p:sp>
      <p:sp>
        <p:nvSpPr>
          <p:cNvPr id="8" name="Title 1"/>
          <p:cNvSpPr>
            <a:spLocks noGrp="1"/>
          </p:cNvSpPr>
          <p:nvPr>
            <p:ph type="title"/>
          </p:nvPr>
        </p:nvSpPr>
        <p:spPr>
          <a:xfrm>
            <a:off x="1435608" y="528638"/>
            <a:ext cx="7708392" cy="1143000"/>
          </a:xfrm>
        </p:spPr>
        <p:txBody>
          <a:bodyPr>
            <a:noAutofit/>
          </a:bodyPr>
          <a:lstStyle/>
          <a:p>
            <a:r>
              <a:rPr lang="en-US" altLang="zh-CN" sz="3900" dirty="0">
                <a:solidFill>
                  <a:schemeClr val="tx2"/>
                </a:solidFill>
              </a:rPr>
              <a:t>Methodology</a:t>
            </a:r>
            <a:r>
              <a:rPr lang="zh-CN" altLang="en-US" sz="3900" dirty="0"/>
              <a:t> </a:t>
            </a:r>
            <a:r>
              <a:rPr lang="en-US" altLang="zh-CN" sz="3900" dirty="0" smtClean="0">
                <a:solidFill>
                  <a:srgbClr val="4F271C"/>
                </a:solidFill>
              </a:rPr>
              <a:t>-</a:t>
            </a:r>
            <a:r>
              <a:rPr lang="en-US" altLang="zh-CN" sz="3900" dirty="0">
                <a:solidFill>
                  <a:srgbClr val="4F271C"/>
                </a:solidFill>
              </a:rPr>
              <a:t>--</a:t>
            </a:r>
            <a:r>
              <a:rPr lang="zh-CN" altLang="en-US" sz="3900" dirty="0">
                <a:solidFill>
                  <a:srgbClr val="4F271C"/>
                </a:solidFill>
              </a:rPr>
              <a:t> </a:t>
            </a:r>
            <a:r>
              <a:rPr lang="en-US" altLang="zh-CN" sz="4000" dirty="0">
                <a:solidFill>
                  <a:srgbClr val="4F271C"/>
                </a:solidFill>
              </a:rPr>
              <a:t>K-means</a:t>
            </a:r>
            <a:r>
              <a:rPr lang="zh-CN" altLang="en-US" sz="4000" dirty="0">
                <a:solidFill>
                  <a:srgbClr val="4F271C"/>
                </a:solidFill>
              </a:rPr>
              <a:t> </a:t>
            </a:r>
            <a:r>
              <a:rPr lang="zh-CN" altLang="zh-CN" sz="4000" dirty="0">
                <a:solidFill>
                  <a:srgbClr val="4F271C"/>
                </a:solidFill>
              </a:rPr>
              <a:t>c</a:t>
            </a:r>
            <a:r>
              <a:rPr lang="en-US" altLang="zh-CN" sz="4000" dirty="0">
                <a:solidFill>
                  <a:srgbClr val="4F271C"/>
                </a:solidFill>
              </a:rPr>
              <a:t>lustering</a:t>
            </a:r>
            <a:endParaRPr lang="en-US" altLang="zh-CN" sz="4000" dirty="0">
              <a:solidFill>
                <a:schemeClr val="tx2"/>
              </a:solidFill>
            </a:endParaRPr>
          </a:p>
        </p:txBody>
      </p:sp>
    </p:spTree>
    <p:extLst>
      <p:ext uri="{BB962C8B-B14F-4D97-AF65-F5344CB8AC3E}">
        <p14:creationId xmlns:p14="http://schemas.microsoft.com/office/powerpoint/2010/main" val="415658241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6294C92D-0306-4E69-9CD3-20855E849650}" type="slidenum">
              <a:rPr kumimoji="0" lang="en-US" smtClean="0"/>
              <a:t>9</a:t>
            </a:fld>
            <a:endParaRPr kumimoji="0" lang="en-US"/>
          </a:p>
        </p:txBody>
      </p:sp>
      <p:sp>
        <p:nvSpPr>
          <p:cNvPr id="6" name="Title 1"/>
          <p:cNvSpPr>
            <a:spLocks noGrp="1"/>
          </p:cNvSpPr>
          <p:nvPr>
            <p:ph type="title"/>
          </p:nvPr>
        </p:nvSpPr>
        <p:spPr>
          <a:xfrm>
            <a:off x="1435608" y="528638"/>
            <a:ext cx="7708392" cy="1143000"/>
          </a:xfrm>
        </p:spPr>
        <p:txBody>
          <a:bodyPr>
            <a:noAutofit/>
          </a:bodyPr>
          <a:lstStyle/>
          <a:p>
            <a:r>
              <a:rPr lang="en-US" altLang="zh-CN" sz="3900" dirty="0">
                <a:solidFill>
                  <a:schemeClr val="tx2"/>
                </a:solidFill>
              </a:rPr>
              <a:t>Methodology</a:t>
            </a:r>
            <a:r>
              <a:rPr lang="zh-CN" altLang="en-US" sz="3900" dirty="0"/>
              <a:t> </a:t>
            </a:r>
            <a:r>
              <a:rPr lang="en-US" altLang="zh-CN" sz="3900" dirty="0" smtClean="0">
                <a:solidFill>
                  <a:srgbClr val="4F271C"/>
                </a:solidFill>
              </a:rPr>
              <a:t>-</a:t>
            </a:r>
            <a:r>
              <a:rPr lang="en-US" altLang="zh-CN" sz="3900" dirty="0">
                <a:solidFill>
                  <a:srgbClr val="4F271C"/>
                </a:solidFill>
              </a:rPr>
              <a:t>--</a:t>
            </a:r>
            <a:r>
              <a:rPr lang="zh-CN" altLang="en-US" sz="3900" dirty="0">
                <a:solidFill>
                  <a:srgbClr val="4F271C"/>
                </a:solidFill>
              </a:rPr>
              <a:t> </a:t>
            </a:r>
            <a:r>
              <a:rPr lang="en-US" altLang="zh-CN" sz="3900" dirty="0" smtClean="0">
                <a:solidFill>
                  <a:srgbClr val="4F271C"/>
                </a:solidFill>
              </a:rPr>
              <a:t>Build</a:t>
            </a:r>
            <a:r>
              <a:rPr lang="zh-CN" altLang="en-US" sz="3900" dirty="0" smtClean="0">
                <a:solidFill>
                  <a:srgbClr val="4F271C"/>
                </a:solidFill>
              </a:rPr>
              <a:t> </a:t>
            </a:r>
            <a:r>
              <a:rPr lang="en-US" altLang="zh-CN" sz="4000" dirty="0" smtClean="0">
                <a:solidFill>
                  <a:schemeClr val="tx2"/>
                </a:solidFill>
              </a:rPr>
              <a:t>model</a:t>
            </a:r>
            <a:r>
              <a:rPr lang="en-US" altLang="zh-CN" sz="4000" dirty="0">
                <a:solidFill>
                  <a:schemeClr val="tx2"/>
                </a:solidFill>
              </a:rPr>
              <a:t/>
            </a:r>
            <a:br>
              <a:rPr lang="en-US" altLang="zh-CN" sz="4000" dirty="0">
                <a:solidFill>
                  <a:schemeClr val="tx2"/>
                </a:solidFill>
              </a:rPr>
            </a:br>
            <a:endParaRPr lang="en-US" altLang="zh-CN" sz="4000" dirty="0">
              <a:solidFill>
                <a:schemeClr val="tx2"/>
              </a:solidFill>
            </a:endParaRPr>
          </a:p>
        </p:txBody>
      </p:sp>
      <p:sp>
        <p:nvSpPr>
          <p:cNvPr id="7" name="Content Placeholder 2"/>
          <p:cNvSpPr>
            <a:spLocks noGrp="1"/>
          </p:cNvSpPr>
          <p:nvPr>
            <p:ph idx="1"/>
          </p:nvPr>
        </p:nvSpPr>
        <p:spPr>
          <a:xfrm>
            <a:off x="1435608" y="1848852"/>
            <a:ext cx="6933024" cy="4800600"/>
          </a:xfrm>
        </p:spPr>
        <p:txBody>
          <a:bodyPr/>
          <a:lstStyle/>
          <a:p>
            <a:r>
              <a:rPr lang="en-US" dirty="0" smtClean="0"/>
              <a:t>After clustering for the motion data and the displacement data</a:t>
            </a:r>
          </a:p>
          <a:p>
            <a:r>
              <a:rPr lang="en-US" dirty="0" smtClean="0"/>
              <a:t>Translation model: it contains motion label and displacement label pairs and the corresponding counts/ occurrences</a:t>
            </a:r>
          </a:p>
          <a:p>
            <a:r>
              <a:rPr lang="en-US" dirty="0" smtClean="0"/>
              <a:t>Trajectory model: it contains displacement label sequences and the corresponding occurrences </a:t>
            </a:r>
            <a:endParaRPr lang="en-US" dirty="0"/>
          </a:p>
        </p:txBody>
      </p:sp>
    </p:spTree>
    <p:extLst>
      <p:ext uri="{BB962C8B-B14F-4D97-AF65-F5344CB8AC3E}">
        <p14:creationId xmlns:p14="http://schemas.microsoft.com/office/powerpoint/2010/main" val="2824277729"/>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ＭＳ ゴシック"/>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ＭＳ ゴシック"/>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Solstice.thmx</Template>
  <TotalTime>1623</TotalTime>
  <Words>887</Words>
  <Application>Microsoft Macintosh PowerPoint</Application>
  <PresentationFormat>On-screen Show (4:3)</PresentationFormat>
  <Paragraphs>143</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Solstice</vt:lpstr>
      <vt:lpstr>PowerPoint Presentation</vt:lpstr>
      <vt:lpstr>PowerPoint Presentation</vt:lpstr>
      <vt:lpstr>Methodology --- Collect data</vt:lpstr>
      <vt:lpstr>Methodology --- Collect data</vt:lpstr>
      <vt:lpstr>Methodology --- Preprocess data</vt:lpstr>
      <vt:lpstr>Methodology --- Normalization</vt:lpstr>
      <vt:lpstr>Methodology --- K-means clustering</vt:lpstr>
      <vt:lpstr>Methodology --- K-means clustering</vt:lpstr>
      <vt:lpstr>Methodology --- Build model </vt:lpstr>
      <vt:lpstr>Methodology --- Train the model </vt:lpstr>
      <vt:lpstr>Methodology --- Train the model </vt:lpstr>
      <vt:lpstr>Methodology --- Evaluate the model </vt:lpstr>
      <vt:lpstr>Methodology --- Evaluate the model </vt:lpstr>
      <vt:lpstr>Methodology --- Road mapping </vt:lpstr>
      <vt:lpstr>PowerPoint Presentation</vt:lpstr>
      <vt:lpstr>PowerPoint Presentation</vt:lpstr>
      <vt:lpstr>Discussion --- hand position</vt:lpstr>
      <vt:lpstr>Discussion --- traffic and stop sign</vt:lpstr>
      <vt:lpstr>Discussion   --- gyro sensor data effect </vt:lpstr>
      <vt:lpstr>Discussion    --- what I have done differently </vt:lpstr>
      <vt:lpstr>Discussion    --- what I have done differently </vt:lpstr>
      <vt:lpstr>Discussion    --- what I have done differently </vt:lpstr>
      <vt:lpstr>Discussion    --- what I have done differently </vt:lpstr>
      <vt:lpstr>Discussion    --- what I have done differently </vt:lpstr>
      <vt:lpstr>Discussion   --- centroids number influence</vt:lpstr>
      <vt:lpstr>Discussion    --- advice on road selection </vt:lpstr>
      <vt:lpstr>Reference</vt:lpstr>
      <vt:lpstr>Q&amp;A</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Zhong Qi</dc:creator>
  <cp:lastModifiedBy>Zhong Qi</cp:lastModifiedBy>
  <cp:revision>116</cp:revision>
  <dcterms:created xsi:type="dcterms:W3CDTF">2015-09-28T22:26:22Z</dcterms:created>
  <dcterms:modified xsi:type="dcterms:W3CDTF">2015-09-30T01:29:38Z</dcterms:modified>
</cp:coreProperties>
</file>

<file path=docProps/thumbnail.jpeg>
</file>